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8" r:id="rId3"/>
    <p:sldId id="257" r:id="rId4"/>
    <p:sldId id="273" r:id="rId5"/>
    <p:sldId id="258" r:id="rId6"/>
    <p:sldId id="259" r:id="rId7"/>
    <p:sldId id="260" r:id="rId8"/>
    <p:sldId id="261" r:id="rId9"/>
    <p:sldId id="262" r:id="rId10"/>
    <p:sldId id="263" r:id="rId11"/>
    <p:sldId id="264" r:id="rId12"/>
    <p:sldId id="265" r:id="rId13"/>
    <p:sldId id="267" r:id="rId14"/>
    <p:sldId id="268" r:id="rId15"/>
    <p:sldId id="269" r:id="rId16"/>
    <p:sldId id="274" r:id="rId17"/>
    <p:sldId id="275" r:id="rId18"/>
    <p:sldId id="276" r:id="rId19"/>
    <p:sldId id="277" r:id="rId20"/>
    <p:sldId id="270" r:id="rId21"/>
    <p:sldId id="272" r:id="rId22"/>
    <p:sldId id="271" r:id="rId23"/>
    <p:sldId id="279"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36" autoAdjust="0"/>
  </p:normalViewPr>
  <p:slideViewPr>
    <p:cSldViewPr>
      <p:cViewPr varScale="1">
        <p:scale>
          <a:sx n="125" d="100"/>
          <a:sy n="125" d="100"/>
        </p:scale>
        <p:origin x="-122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E7ABEF9-D8F5-4247-8027-2B1704DD9E47}" type="datetimeFigureOut">
              <a:rPr kumimoji="1" lang="ja-JP" altLang="en-US" smtClean="0"/>
              <a:t>2012/6/4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3B5200-6A56-49BD-B4CB-068A08F2D18A}" type="slidenum">
              <a:rPr kumimoji="1" lang="ja-JP" altLang="en-US" smtClean="0"/>
              <a:t>‹#›</a:t>
            </a:fld>
            <a:endParaRPr kumimoji="1" lang="ja-JP" altLang="en-US"/>
          </a:p>
        </p:txBody>
      </p:sp>
    </p:spTree>
    <p:extLst>
      <p:ext uri="{BB962C8B-B14F-4D97-AF65-F5344CB8AC3E}">
        <p14:creationId xmlns:p14="http://schemas.microsoft.com/office/powerpoint/2010/main" val="1182944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7ABEF9-D8F5-4247-8027-2B1704DD9E47}" type="datetimeFigureOut">
              <a:rPr kumimoji="1" lang="ja-JP" altLang="en-US" smtClean="0"/>
              <a:t>2012/6/4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3B5200-6A56-49BD-B4CB-068A08F2D18A}" type="slidenum">
              <a:rPr kumimoji="1" lang="ja-JP" altLang="en-US" smtClean="0"/>
              <a:t>‹#›</a:t>
            </a:fld>
            <a:endParaRPr kumimoji="1" lang="ja-JP" altLang="en-US"/>
          </a:p>
        </p:txBody>
      </p:sp>
    </p:spTree>
    <p:extLst>
      <p:ext uri="{BB962C8B-B14F-4D97-AF65-F5344CB8AC3E}">
        <p14:creationId xmlns:p14="http://schemas.microsoft.com/office/powerpoint/2010/main" val="1871003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7ABEF9-D8F5-4247-8027-2B1704DD9E47}" type="datetimeFigureOut">
              <a:rPr kumimoji="1" lang="ja-JP" altLang="en-US" smtClean="0"/>
              <a:t>2012/6/4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3B5200-6A56-49BD-B4CB-068A08F2D18A}" type="slidenum">
              <a:rPr kumimoji="1" lang="ja-JP" altLang="en-US" smtClean="0"/>
              <a:t>‹#›</a:t>
            </a:fld>
            <a:endParaRPr kumimoji="1" lang="ja-JP" altLang="en-US"/>
          </a:p>
        </p:txBody>
      </p:sp>
    </p:spTree>
    <p:extLst>
      <p:ext uri="{BB962C8B-B14F-4D97-AF65-F5344CB8AC3E}">
        <p14:creationId xmlns:p14="http://schemas.microsoft.com/office/powerpoint/2010/main" val="15508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7ABEF9-D8F5-4247-8027-2B1704DD9E47}" type="datetimeFigureOut">
              <a:rPr kumimoji="1" lang="ja-JP" altLang="en-US" smtClean="0"/>
              <a:t>2012/6/4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3B5200-6A56-49BD-B4CB-068A08F2D18A}" type="slidenum">
              <a:rPr kumimoji="1" lang="ja-JP" altLang="en-US" smtClean="0"/>
              <a:t>‹#›</a:t>
            </a:fld>
            <a:endParaRPr kumimoji="1" lang="ja-JP" altLang="en-US"/>
          </a:p>
        </p:txBody>
      </p:sp>
    </p:spTree>
    <p:extLst>
      <p:ext uri="{BB962C8B-B14F-4D97-AF65-F5344CB8AC3E}">
        <p14:creationId xmlns:p14="http://schemas.microsoft.com/office/powerpoint/2010/main" val="58082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E7ABEF9-D8F5-4247-8027-2B1704DD9E47}" type="datetimeFigureOut">
              <a:rPr kumimoji="1" lang="ja-JP" altLang="en-US" smtClean="0"/>
              <a:t>2012/6/4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3B5200-6A56-49BD-B4CB-068A08F2D18A}" type="slidenum">
              <a:rPr kumimoji="1" lang="ja-JP" altLang="en-US" smtClean="0"/>
              <a:t>‹#›</a:t>
            </a:fld>
            <a:endParaRPr kumimoji="1" lang="ja-JP" altLang="en-US"/>
          </a:p>
        </p:txBody>
      </p:sp>
    </p:spTree>
    <p:extLst>
      <p:ext uri="{BB962C8B-B14F-4D97-AF65-F5344CB8AC3E}">
        <p14:creationId xmlns:p14="http://schemas.microsoft.com/office/powerpoint/2010/main" val="1352918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E7ABEF9-D8F5-4247-8027-2B1704DD9E47}" type="datetimeFigureOut">
              <a:rPr kumimoji="1" lang="ja-JP" altLang="en-US" smtClean="0"/>
              <a:t>2012/6/4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3B5200-6A56-49BD-B4CB-068A08F2D18A}" type="slidenum">
              <a:rPr kumimoji="1" lang="ja-JP" altLang="en-US" smtClean="0"/>
              <a:t>‹#›</a:t>
            </a:fld>
            <a:endParaRPr kumimoji="1" lang="ja-JP" altLang="en-US"/>
          </a:p>
        </p:txBody>
      </p:sp>
    </p:spTree>
    <p:extLst>
      <p:ext uri="{BB962C8B-B14F-4D97-AF65-F5344CB8AC3E}">
        <p14:creationId xmlns:p14="http://schemas.microsoft.com/office/powerpoint/2010/main" val="3921639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E7ABEF9-D8F5-4247-8027-2B1704DD9E47}" type="datetimeFigureOut">
              <a:rPr kumimoji="1" lang="ja-JP" altLang="en-US" smtClean="0"/>
              <a:t>2012/6/4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93B5200-6A56-49BD-B4CB-068A08F2D18A}" type="slidenum">
              <a:rPr kumimoji="1" lang="ja-JP" altLang="en-US" smtClean="0"/>
              <a:t>‹#›</a:t>
            </a:fld>
            <a:endParaRPr kumimoji="1" lang="ja-JP" altLang="en-US"/>
          </a:p>
        </p:txBody>
      </p:sp>
    </p:spTree>
    <p:extLst>
      <p:ext uri="{BB962C8B-B14F-4D97-AF65-F5344CB8AC3E}">
        <p14:creationId xmlns:p14="http://schemas.microsoft.com/office/powerpoint/2010/main" val="2329727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E7ABEF9-D8F5-4247-8027-2B1704DD9E47}" type="datetimeFigureOut">
              <a:rPr kumimoji="1" lang="ja-JP" altLang="en-US" smtClean="0"/>
              <a:t>2012/6/4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93B5200-6A56-49BD-B4CB-068A08F2D18A}" type="slidenum">
              <a:rPr kumimoji="1" lang="ja-JP" altLang="en-US" smtClean="0"/>
              <a:t>‹#›</a:t>
            </a:fld>
            <a:endParaRPr kumimoji="1" lang="ja-JP" altLang="en-US"/>
          </a:p>
        </p:txBody>
      </p:sp>
    </p:spTree>
    <p:extLst>
      <p:ext uri="{BB962C8B-B14F-4D97-AF65-F5344CB8AC3E}">
        <p14:creationId xmlns:p14="http://schemas.microsoft.com/office/powerpoint/2010/main" val="132805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E7ABEF9-D8F5-4247-8027-2B1704DD9E47}" type="datetimeFigureOut">
              <a:rPr kumimoji="1" lang="ja-JP" altLang="en-US" smtClean="0"/>
              <a:t>2012/6/4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93B5200-6A56-49BD-B4CB-068A08F2D18A}" type="slidenum">
              <a:rPr kumimoji="1" lang="ja-JP" altLang="en-US" smtClean="0"/>
              <a:t>‹#›</a:t>
            </a:fld>
            <a:endParaRPr kumimoji="1" lang="ja-JP" altLang="en-US"/>
          </a:p>
        </p:txBody>
      </p:sp>
    </p:spTree>
    <p:extLst>
      <p:ext uri="{BB962C8B-B14F-4D97-AF65-F5344CB8AC3E}">
        <p14:creationId xmlns:p14="http://schemas.microsoft.com/office/powerpoint/2010/main" val="3346018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E7ABEF9-D8F5-4247-8027-2B1704DD9E47}" type="datetimeFigureOut">
              <a:rPr kumimoji="1" lang="ja-JP" altLang="en-US" smtClean="0"/>
              <a:t>2012/6/4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3B5200-6A56-49BD-B4CB-068A08F2D18A}" type="slidenum">
              <a:rPr kumimoji="1" lang="ja-JP" altLang="en-US" smtClean="0"/>
              <a:t>‹#›</a:t>
            </a:fld>
            <a:endParaRPr kumimoji="1" lang="ja-JP" altLang="en-US"/>
          </a:p>
        </p:txBody>
      </p:sp>
    </p:spTree>
    <p:extLst>
      <p:ext uri="{BB962C8B-B14F-4D97-AF65-F5344CB8AC3E}">
        <p14:creationId xmlns:p14="http://schemas.microsoft.com/office/powerpoint/2010/main" val="2960580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E7ABEF9-D8F5-4247-8027-2B1704DD9E47}" type="datetimeFigureOut">
              <a:rPr kumimoji="1" lang="ja-JP" altLang="en-US" smtClean="0"/>
              <a:t>2012/6/4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3B5200-6A56-49BD-B4CB-068A08F2D18A}" type="slidenum">
              <a:rPr kumimoji="1" lang="ja-JP" altLang="en-US" smtClean="0"/>
              <a:t>‹#›</a:t>
            </a:fld>
            <a:endParaRPr kumimoji="1" lang="ja-JP" altLang="en-US"/>
          </a:p>
        </p:txBody>
      </p:sp>
    </p:spTree>
    <p:extLst>
      <p:ext uri="{BB962C8B-B14F-4D97-AF65-F5344CB8AC3E}">
        <p14:creationId xmlns:p14="http://schemas.microsoft.com/office/powerpoint/2010/main" val="140485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ABEF9-D8F5-4247-8027-2B1704DD9E47}" type="datetimeFigureOut">
              <a:rPr kumimoji="1" lang="ja-JP" altLang="en-US" smtClean="0"/>
              <a:t>2012/6/4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3B5200-6A56-49BD-B4CB-068A08F2D18A}" type="slidenum">
              <a:rPr kumimoji="1" lang="ja-JP" altLang="en-US" smtClean="0"/>
              <a:t>‹#›</a:t>
            </a:fld>
            <a:endParaRPr kumimoji="1" lang="ja-JP" altLang="en-US"/>
          </a:p>
        </p:txBody>
      </p:sp>
    </p:spTree>
    <p:extLst>
      <p:ext uri="{BB962C8B-B14F-4D97-AF65-F5344CB8AC3E}">
        <p14:creationId xmlns:p14="http://schemas.microsoft.com/office/powerpoint/2010/main" val="42703041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wrap="square">
            <a:normAutofit/>
          </a:bodyPr>
          <a:lstStyle/>
          <a:p>
            <a:r>
              <a:rPr kumimoji="1" lang="ja-JP" altLang="en-US" dirty="0" smtClean="0"/>
              <a:t>「</a:t>
            </a:r>
            <a:r>
              <a:rPr kumimoji="1" lang="en-US" altLang="ja-JP" dirty="0" smtClean="0"/>
              <a:t>AMD</a:t>
            </a:r>
            <a:r>
              <a:rPr kumimoji="1" lang="ja-JP" altLang="en-US" dirty="0" smtClean="0"/>
              <a:t>で使うと遅いんだけど」</a:t>
            </a:r>
            <a:r>
              <a:rPr kumimoji="1" lang="en-US" altLang="ja-JP" dirty="0" smtClean="0"/>
              <a:t/>
            </a:r>
            <a:br>
              <a:rPr kumimoji="1" lang="en-US" altLang="ja-JP" dirty="0" smtClean="0"/>
            </a:br>
            <a:r>
              <a:rPr kumimoji="1" lang="en-US" altLang="ja-JP" sz="3200" dirty="0" smtClean="0"/>
              <a:t>x86/x64</a:t>
            </a:r>
            <a:r>
              <a:rPr kumimoji="1" lang="ja-JP" altLang="en-US" sz="3200" dirty="0" smtClean="0"/>
              <a:t>最適化勉強会 </a:t>
            </a:r>
            <a:r>
              <a:rPr kumimoji="1" lang="en-US" altLang="ja-JP" sz="3200" dirty="0" smtClean="0"/>
              <a:t>#4 LT</a:t>
            </a:r>
            <a:endParaRPr kumimoji="1" lang="ja-JP" altLang="en-US" dirty="0"/>
          </a:p>
        </p:txBody>
      </p:sp>
      <p:sp>
        <p:nvSpPr>
          <p:cNvPr id="3" name="サブタイトル 2"/>
          <p:cNvSpPr>
            <a:spLocks noGrp="1"/>
          </p:cNvSpPr>
          <p:nvPr>
            <p:ph type="subTitle" idx="1"/>
          </p:nvPr>
        </p:nvSpPr>
        <p:spPr/>
        <p:txBody>
          <a:bodyPr>
            <a:normAutofit/>
          </a:bodyPr>
          <a:lstStyle/>
          <a:p>
            <a:r>
              <a:rPr kumimoji="1" lang="ja-JP" altLang="en-US" dirty="0" smtClean="0"/>
              <a:t>梅澤威志 </a:t>
            </a:r>
            <a:r>
              <a:rPr kumimoji="1" lang="en-US" altLang="ja-JP" dirty="0" smtClean="0"/>
              <a:t>(UMEZAWA Takeshi)</a:t>
            </a:r>
          </a:p>
          <a:p>
            <a:r>
              <a:rPr lang="en-US" altLang="ja-JP" dirty="0" smtClean="0"/>
              <a:t>@</a:t>
            </a:r>
            <a:r>
              <a:rPr lang="en-US" altLang="ja-JP" dirty="0" err="1" smtClean="0"/>
              <a:t>umezawa_takeshi</a:t>
            </a:r>
            <a:endParaRPr kumimoji="1" lang="ja-JP" altLang="en-US" dirty="0"/>
          </a:p>
        </p:txBody>
      </p:sp>
    </p:spTree>
    <p:extLst>
      <p:ext uri="{BB962C8B-B14F-4D97-AF65-F5344CB8AC3E}">
        <p14:creationId xmlns:p14="http://schemas.microsoft.com/office/powerpoint/2010/main" val="2356787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さらに変えてみる</a:t>
            </a:r>
            <a:r>
              <a:rPr kumimoji="1" lang="en-US" altLang="ja-JP" dirty="0" smtClean="0"/>
              <a:t>…</a:t>
            </a:r>
            <a:r>
              <a:rPr lang="ja-JP" altLang="en-US" dirty="0"/>
              <a:t>やっぱり</a:t>
            </a:r>
            <a:r>
              <a:rPr kumimoji="1" lang="ja-JP" altLang="en-US" dirty="0" smtClean="0"/>
              <a:t>遅い</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sz="2400" b="1" dirty="0" smtClean="0">
                <a:latin typeface="Courier New" pitchFamily="49" charset="0"/>
                <a:cs typeface="Courier New" pitchFamily="49" charset="0"/>
              </a:rPr>
              <a:t>r = </a:t>
            </a:r>
            <a:r>
              <a:rPr lang="en-US" altLang="ja-JP" sz="2400" b="1" dirty="0" err="1" smtClean="0">
                <a:latin typeface="Courier New" pitchFamily="49" charset="0"/>
                <a:cs typeface="Courier New" pitchFamily="49" charset="0"/>
              </a:rPr>
              <a:t>VirtualAlloc</a:t>
            </a:r>
            <a:r>
              <a:rPr lang="en-US" altLang="ja-JP" sz="2400" b="1" dirty="0" smtClean="0">
                <a:latin typeface="Courier New" pitchFamily="49" charset="0"/>
                <a:cs typeface="Courier New" pitchFamily="49" charset="0"/>
              </a:rPr>
              <a:t>(NULL, width * height,</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MEM_COMMIT|MEM_RESERVE,</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PAGE_READWRITE);</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g = </a:t>
            </a:r>
            <a:r>
              <a:rPr lang="en-US" altLang="ja-JP" sz="2400" b="1" i="1" dirty="0" smtClean="0">
                <a:latin typeface="Courier New" pitchFamily="49" charset="0"/>
                <a:cs typeface="Courier New" pitchFamily="49" charset="0"/>
              </a:rPr>
              <a:t>(ditto)</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b = </a:t>
            </a:r>
            <a:r>
              <a:rPr lang="en-US" altLang="ja-JP" sz="2400" b="1" i="1" dirty="0" smtClean="0">
                <a:latin typeface="Courier New" pitchFamily="49" charset="0"/>
                <a:cs typeface="Courier New" pitchFamily="49" charset="0"/>
              </a:rPr>
              <a:t>(ditto)</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for (p = </a:t>
            </a:r>
            <a:r>
              <a:rPr lang="en-US" altLang="ja-JP" sz="2400" b="1" dirty="0" err="1" smtClean="0">
                <a:latin typeface="Courier New" pitchFamily="49" charset="0"/>
                <a:cs typeface="Courier New" pitchFamily="49" charset="0"/>
              </a:rPr>
              <a:t>srcbegin</a:t>
            </a:r>
            <a:r>
              <a:rPr lang="en-US" altLang="ja-JP" sz="2400" b="1" dirty="0" smtClean="0">
                <a:latin typeface="Courier New" pitchFamily="49" charset="0"/>
                <a:cs typeface="Courier New" pitchFamily="49" charset="0"/>
              </a:rPr>
              <a:t>; p &lt; </a:t>
            </a:r>
            <a:r>
              <a:rPr lang="en-US" altLang="ja-JP" sz="2400" b="1" dirty="0" err="1" smtClean="0">
                <a:latin typeface="Courier New" pitchFamily="49" charset="0"/>
                <a:cs typeface="Courier New" pitchFamily="49" charset="0"/>
              </a:rPr>
              <a:t>srcend</a:t>
            </a:r>
            <a:r>
              <a:rPr lang="en-US" altLang="ja-JP" sz="2400" b="1" dirty="0" smtClean="0">
                <a:latin typeface="Courier New" pitchFamily="49" charset="0"/>
                <a:cs typeface="Courier New" pitchFamily="49" charset="0"/>
              </a:rPr>
              <a:t>; p += 3)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*(g++) = p[1];</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*(b++) = p[0];</a:t>
            </a:r>
            <a:r>
              <a:rPr lang="en-US" altLang="ja-JP" sz="2400" b="1" dirty="0" smtClean="0">
                <a:solidFill>
                  <a:srgbClr val="FF0000"/>
                </a:solidFill>
                <a:latin typeface="Courier New" pitchFamily="49" charset="0"/>
                <a:cs typeface="Courier New" pitchFamily="49" charset="0"/>
              </a:rPr>
              <a:t> // - p[1] + 0x80;</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*(r++) = p[2];</a:t>
            </a:r>
            <a:r>
              <a:rPr lang="en-US" altLang="ja-JP" sz="2400" b="1" dirty="0" smtClean="0">
                <a:solidFill>
                  <a:srgbClr val="FF0000"/>
                </a:solidFill>
                <a:latin typeface="Courier New" pitchFamily="49" charset="0"/>
                <a:cs typeface="Courier New" pitchFamily="49" charset="0"/>
              </a:rPr>
              <a:t> // - p[1] + 0x80;</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a:t>
            </a:r>
          </a:p>
        </p:txBody>
      </p:sp>
    </p:spTree>
    <p:extLst>
      <p:ext uri="{BB962C8B-B14F-4D97-AF65-F5344CB8AC3E}">
        <p14:creationId xmlns:p14="http://schemas.microsoft.com/office/powerpoint/2010/main" val="1440256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遅くなくなった！？</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sz="2400" b="1" dirty="0" smtClean="0">
                <a:latin typeface="Courier New" pitchFamily="49" charset="0"/>
                <a:cs typeface="Courier New" pitchFamily="49" charset="0"/>
              </a:rPr>
              <a:t>r = </a:t>
            </a:r>
            <a:r>
              <a:rPr lang="en-US" altLang="ja-JP" sz="2400" b="1" dirty="0" err="1" smtClean="0">
                <a:latin typeface="Courier New" pitchFamily="49" charset="0"/>
                <a:cs typeface="Courier New" pitchFamily="49" charset="0"/>
              </a:rPr>
              <a:t>VirtualAlloc</a:t>
            </a:r>
            <a:r>
              <a:rPr lang="en-US" altLang="ja-JP" sz="2400" b="1" dirty="0" smtClean="0">
                <a:latin typeface="Courier New" pitchFamily="49" charset="0"/>
                <a:cs typeface="Courier New" pitchFamily="49" charset="0"/>
              </a:rPr>
              <a:t>(NULL, width * height,</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MEM_COMMIT|MEM_RESERVE,</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PAGE_READWRITE);</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g = </a:t>
            </a:r>
            <a:r>
              <a:rPr lang="en-US" altLang="ja-JP" sz="2400" b="1" i="1" dirty="0" smtClean="0">
                <a:latin typeface="Courier New" pitchFamily="49" charset="0"/>
                <a:cs typeface="Courier New" pitchFamily="49" charset="0"/>
              </a:rPr>
              <a:t>(ditto)</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b = </a:t>
            </a:r>
            <a:r>
              <a:rPr lang="en-US" altLang="ja-JP" sz="2400" b="1" i="1" dirty="0" smtClean="0">
                <a:latin typeface="Courier New" pitchFamily="49" charset="0"/>
                <a:cs typeface="Courier New" pitchFamily="49" charset="0"/>
              </a:rPr>
              <a:t>(ditto)</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for (p = </a:t>
            </a:r>
            <a:r>
              <a:rPr lang="en-US" altLang="ja-JP" sz="2400" b="1" dirty="0" err="1" smtClean="0">
                <a:latin typeface="Courier New" pitchFamily="49" charset="0"/>
                <a:cs typeface="Courier New" pitchFamily="49" charset="0"/>
              </a:rPr>
              <a:t>srcbegin</a:t>
            </a:r>
            <a:r>
              <a:rPr lang="en-US" altLang="ja-JP" sz="2400" b="1" dirty="0" smtClean="0">
                <a:latin typeface="Courier New" pitchFamily="49" charset="0"/>
                <a:cs typeface="Courier New" pitchFamily="49" charset="0"/>
              </a:rPr>
              <a:t>; p &lt; </a:t>
            </a:r>
            <a:r>
              <a:rPr lang="en-US" altLang="ja-JP" sz="2400" b="1" dirty="0" err="1" smtClean="0">
                <a:latin typeface="Courier New" pitchFamily="49" charset="0"/>
                <a:cs typeface="Courier New" pitchFamily="49" charset="0"/>
              </a:rPr>
              <a:t>srcend</a:t>
            </a:r>
            <a:r>
              <a:rPr lang="en-US" altLang="ja-JP" sz="2400" b="1" dirty="0" smtClean="0">
                <a:latin typeface="Courier New" pitchFamily="49" charset="0"/>
                <a:cs typeface="Courier New" pitchFamily="49" charset="0"/>
              </a:rPr>
              <a:t>; p += 3)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*(g++) = p[1];</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*(b++) = p[0];</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a:t>
            </a:r>
            <a:r>
              <a:rPr lang="en-US" altLang="ja-JP" sz="2400" b="1" dirty="0" smtClean="0">
                <a:solidFill>
                  <a:srgbClr val="FF0000"/>
                </a:solidFill>
                <a:latin typeface="Courier New" pitchFamily="49" charset="0"/>
                <a:cs typeface="Courier New" pitchFamily="49" charset="0"/>
              </a:rPr>
              <a:t>r++;</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a:t>
            </a:r>
          </a:p>
        </p:txBody>
      </p:sp>
    </p:spTree>
    <p:extLst>
      <p:ext uri="{BB962C8B-B14F-4D97-AF65-F5344CB8AC3E}">
        <p14:creationId xmlns:p14="http://schemas.microsoft.com/office/powerpoint/2010/main" val="3553182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対照群：遅いまま</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sz="2400" b="1" dirty="0" smtClean="0">
                <a:latin typeface="Courier New" pitchFamily="49" charset="0"/>
                <a:cs typeface="Courier New" pitchFamily="49" charset="0"/>
              </a:rPr>
              <a:t>r = </a:t>
            </a:r>
            <a:r>
              <a:rPr lang="en-US" altLang="ja-JP" sz="2400" b="1" dirty="0" err="1" smtClean="0">
                <a:latin typeface="Courier New" pitchFamily="49" charset="0"/>
                <a:cs typeface="Courier New" pitchFamily="49" charset="0"/>
              </a:rPr>
              <a:t>VirtualAlloc</a:t>
            </a:r>
            <a:r>
              <a:rPr lang="en-US" altLang="ja-JP" sz="2400" b="1" dirty="0" smtClean="0">
                <a:latin typeface="Courier New" pitchFamily="49" charset="0"/>
                <a:cs typeface="Courier New" pitchFamily="49" charset="0"/>
              </a:rPr>
              <a:t>(NULL, width * height,</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MEM_COMMIT|MEM_RESERVE,</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PAGE_READWRITE);</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g = </a:t>
            </a:r>
            <a:r>
              <a:rPr lang="en-US" altLang="ja-JP" sz="2400" b="1" i="1" dirty="0" smtClean="0">
                <a:latin typeface="Courier New" pitchFamily="49" charset="0"/>
                <a:cs typeface="Courier New" pitchFamily="49" charset="0"/>
              </a:rPr>
              <a:t>(ditto)</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b = </a:t>
            </a:r>
            <a:r>
              <a:rPr lang="en-US" altLang="ja-JP" sz="2400" b="1" i="1" dirty="0" smtClean="0">
                <a:latin typeface="Courier New" pitchFamily="49" charset="0"/>
                <a:cs typeface="Courier New" pitchFamily="49" charset="0"/>
              </a:rPr>
              <a:t>(ditto)</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for (p = </a:t>
            </a:r>
            <a:r>
              <a:rPr lang="en-US" altLang="ja-JP" sz="2400" b="1" dirty="0" err="1" smtClean="0">
                <a:latin typeface="Courier New" pitchFamily="49" charset="0"/>
                <a:cs typeface="Courier New" pitchFamily="49" charset="0"/>
              </a:rPr>
              <a:t>srcbegin</a:t>
            </a:r>
            <a:r>
              <a:rPr lang="en-US" altLang="ja-JP" sz="2400" b="1" dirty="0" smtClean="0">
                <a:latin typeface="Courier New" pitchFamily="49" charset="0"/>
                <a:cs typeface="Courier New" pitchFamily="49" charset="0"/>
              </a:rPr>
              <a:t>; p &lt; </a:t>
            </a:r>
            <a:r>
              <a:rPr lang="en-US" altLang="ja-JP" sz="2400" b="1" dirty="0" err="1" smtClean="0">
                <a:latin typeface="Courier New" pitchFamily="49" charset="0"/>
                <a:cs typeface="Courier New" pitchFamily="49" charset="0"/>
              </a:rPr>
              <a:t>srcend</a:t>
            </a:r>
            <a:r>
              <a:rPr lang="en-US" altLang="ja-JP" sz="2400" b="1" dirty="0" smtClean="0">
                <a:latin typeface="Courier New" pitchFamily="49" charset="0"/>
                <a:cs typeface="Courier New" pitchFamily="49" charset="0"/>
              </a:rPr>
              <a:t>; p += 3)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*(g++) = p[1];</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*(b++) = p[0];</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a:t>
            </a:r>
            <a:r>
              <a:rPr lang="en-US" altLang="ja-JP" sz="2400" b="1" dirty="0" smtClean="0">
                <a:solidFill>
                  <a:srgbClr val="FF0000"/>
                </a:solidFill>
                <a:latin typeface="Courier New" pitchFamily="49" charset="0"/>
                <a:cs typeface="Courier New" pitchFamily="49" charset="0"/>
              </a:rPr>
              <a:t>*(r++) = 0;</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a:t>
            </a:r>
          </a:p>
        </p:txBody>
      </p:sp>
    </p:spTree>
    <p:extLst>
      <p:ext uri="{BB962C8B-B14F-4D97-AF65-F5344CB8AC3E}">
        <p14:creationId xmlns:p14="http://schemas.microsoft.com/office/powerpoint/2010/main" val="3740946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ULY2 </a:t>
            </a:r>
            <a:r>
              <a:rPr kumimoji="1" lang="ja-JP" altLang="en-US" dirty="0" smtClean="0"/>
              <a:t>の場合（遅くない）</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en-US" altLang="ja-JP" sz="2400" b="1" dirty="0">
                <a:latin typeface="Courier New" pitchFamily="49" charset="0"/>
                <a:cs typeface="Courier New" pitchFamily="49" charset="0"/>
              </a:rPr>
              <a:t>y</a:t>
            </a:r>
            <a:r>
              <a:rPr lang="en-US" altLang="ja-JP" sz="2400" b="1" dirty="0" smtClean="0">
                <a:latin typeface="Courier New" pitchFamily="49" charset="0"/>
                <a:cs typeface="Courier New" pitchFamily="49" charset="0"/>
              </a:rPr>
              <a:t> = </a:t>
            </a:r>
            <a:r>
              <a:rPr lang="en-US" altLang="ja-JP" sz="2400" b="1" dirty="0" err="1" smtClean="0">
                <a:latin typeface="Courier New" pitchFamily="49" charset="0"/>
                <a:cs typeface="Courier New" pitchFamily="49" charset="0"/>
              </a:rPr>
              <a:t>VirtualAlloc</a:t>
            </a:r>
            <a:r>
              <a:rPr lang="en-US" altLang="ja-JP" sz="2400" b="1" dirty="0" smtClean="0">
                <a:latin typeface="Courier New" pitchFamily="49" charset="0"/>
                <a:cs typeface="Courier New" pitchFamily="49" charset="0"/>
              </a:rPr>
              <a:t>(NULL, width * height,</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MEM_COMMIT|MEM_RESERVE,</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PAGE_READWRITE);</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u = </a:t>
            </a:r>
            <a:r>
              <a:rPr lang="en-US" altLang="ja-JP" sz="2400" b="1" dirty="0" err="1" smtClean="0">
                <a:latin typeface="Courier New" pitchFamily="49" charset="0"/>
                <a:cs typeface="Courier New" pitchFamily="49" charset="0"/>
              </a:rPr>
              <a:t>VirtualAlloc</a:t>
            </a:r>
            <a:r>
              <a:rPr lang="en-US" altLang="ja-JP" sz="2400" b="1" dirty="0" smtClean="0">
                <a:latin typeface="Courier New" pitchFamily="49" charset="0"/>
                <a:cs typeface="Courier New" pitchFamily="49" charset="0"/>
              </a:rPr>
              <a:t>(NULL, width * height / 2,</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MEM_COMMIT|MEM_RESERVE,</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PAGE_READWRITE);</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v = </a:t>
            </a:r>
            <a:r>
              <a:rPr lang="en-US" altLang="ja-JP" sz="2400" b="1" i="1" dirty="0" smtClean="0">
                <a:latin typeface="Courier New" pitchFamily="49" charset="0"/>
                <a:cs typeface="Courier New" pitchFamily="49" charset="0"/>
              </a:rPr>
              <a:t>(ditto)</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for (p = </a:t>
            </a:r>
            <a:r>
              <a:rPr lang="en-US" altLang="ja-JP" sz="2400" b="1" dirty="0" err="1" smtClean="0">
                <a:latin typeface="Courier New" pitchFamily="49" charset="0"/>
                <a:cs typeface="Courier New" pitchFamily="49" charset="0"/>
              </a:rPr>
              <a:t>srcbegin</a:t>
            </a:r>
            <a:r>
              <a:rPr lang="en-US" altLang="ja-JP" sz="2400" b="1" dirty="0" smtClean="0">
                <a:latin typeface="Courier New" pitchFamily="49" charset="0"/>
                <a:cs typeface="Courier New" pitchFamily="49" charset="0"/>
              </a:rPr>
              <a:t>; p &lt; </a:t>
            </a:r>
            <a:r>
              <a:rPr lang="en-US" altLang="ja-JP" sz="2400" b="1" dirty="0" err="1" smtClean="0">
                <a:latin typeface="Courier New" pitchFamily="49" charset="0"/>
                <a:cs typeface="Courier New" pitchFamily="49" charset="0"/>
              </a:rPr>
              <a:t>srcend</a:t>
            </a:r>
            <a:r>
              <a:rPr lang="en-US" altLang="ja-JP" sz="2400" b="1" dirty="0" smtClean="0">
                <a:latin typeface="Courier New" pitchFamily="49" charset="0"/>
                <a:cs typeface="Courier New" pitchFamily="49" charset="0"/>
              </a:rPr>
              <a:t>; p += 4)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*(y++) = p[0];</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*(u++) = p[1];</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*(y++) = p[2];</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*(v++) = p[3];</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a:t>
            </a:r>
          </a:p>
        </p:txBody>
      </p:sp>
    </p:spTree>
    <p:extLst>
      <p:ext uri="{BB962C8B-B14F-4D97-AF65-F5344CB8AC3E}">
        <p14:creationId xmlns:p14="http://schemas.microsoft.com/office/powerpoint/2010/main" val="91307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22714"/>
          </a:xfrm>
        </p:spPr>
        <p:txBody>
          <a:bodyPr/>
          <a:lstStyle/>
          <a:p>
            <a:r>
              <a:rPr kumimoji="1" lang="en-US" altLang="ja-JP" dirty="0" smtClean="0"/>
              <a:t>Q: </a:t>
            </a:r>
            <a:r>
              <a:rPr kumimoji="1" lang="ja-JP" altLang="en-US" dirty="0" smtClean="0"/>
              <a:t>なぜこうなるのでしょう？</a:t>
            </a:r>
            <a:endParaRPr kumimoji="1" lang="ja-JP" altLang="en-US" dirty="0"/>
          </a:p>
        </p:txBody>
      </p:sp>
    </p:spTree>
    <p:extLst>
      <p:ext uri="{BB962C8B-B14F-4D97-AF65-F5344CB8AC3E}">
        <p14:creationId xmlns:p14="http://schemas.microsoft.com/office/powerpoint/2010/main" val="19683894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22714"/>
          </a:xfrm>
        </p:spPr>
        <p:txBody>
          <a:bodyPr/>
          <a:lstStyle/>
          <a:p>
            <a:r>
              <a:rPr lang="en-US" altLang="ja-JP" dirty="0"/>
              <a:t>A</a:t>
            </a:r>
            <a:r>
              <a:rPr kumimoji="1" lang="en-US" altLang="ja-JP" dirty="0" smtClean="0"/>
              <a:t>: </a:t>
            </a:r>
            <a:r>
              <a:rPr lang="en-US" altLang="ja-JP" dirty="0" smtClean="0"/>
              <a:t>store </a:t>
            </a:r>
            <a:r>
              <a:rPr kumimoji="1" lang="ja-JP" altLang="en-US" dirty="0" smtClean="0"/>
              <a:t>で</a:t>
            </a:r>
            <a:r>
              <a:rPr lang="ja-JP" altLang="en-US" dirty="0"/>
              <a:t>毎回</a:t>
            </a:r>
            <a:r>
              <a:rPr kumimoji="1" lang="en-US" altLang="ja-JP" dirty="0" smtClean="0"/>
              <a:t> L1 </a:t>
            </a:r>
            <a:r>
              <a:rPr kumimoji="1" lang="ja-JP" altLang="en-US" dirty="0" smtClean="0"/>
              <a:t>キャッシュミス</a:t>
            </a:r>
            <a:r>
              <a:rPr kumimoji="1" lang="en-US" altLang="ja-JP" dirty="0" smtClean="0"/>
              <a:t/>
            </a:r>
            <a:br>
              <a:rPr kumimoji="1" lang="en-US" altLang="ja-JP" dirty="0" smtClean="0"/>
            </a:br>
            <a:r>
              <a:rPr kumimoji="1" lang="ja-JP" altLang="en-US" dirty="0" smtClean="0"/>
              <a:t>するから</a:t>
            </a:r>
            <a:endParaRPr kumimoji="1" lang="ja-JP" altLang="en-US" dirty="0"/>
          </a:p>
        </p:txBody>
      </p:sp>
    </p:spTree>
    <p:extLst>
      <p:ext uri="{BB962C8B-B14F-4D97-AF65-F5344CB8AC3E}">
        <p14:creationId xmlns:p14="http://schemas.microsoft.com/office/powerpoint/2010/main" val="1373129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VirtualAlloc</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呼び出しプロセス</a:t>
            </a:r>
            <a:r>
              <a:rPr lang="ja-JP" altLang="en-US" dirty="0" smtClean="0"/>
              <a:t>のアドレス空間を予約あるいはコミットする。</a:t>
            </a:r>
            <a:endParaRPr lang="en-US" altLang="ja-JP" dirty="0" smtClean="0"/>
          </a:p>
          <a:p>
            <a:pPr lvl="1"/>
            <a:r>
              <a:rPr lang="en-US" altLang="ja-JP" dirty="0" smtClean="0"/>
              <a:t>POSIX </a:t>
            </a:r>
            <a:r>
              <a:rPr lang="ja-JP" altLang="en-US" dirty="0" smtClean="0"/>
              <a:t>の </a:t>
            </a:r>
            <a:r>
              <a:rPr lang="en-US" altLang="ja-JP" dirty="0" err="1" smtClean="0"/>
              <a:t>mmap</a:t>
            </a:r>
            <a:r>
              <a:rPr lang="en-US" altLang="ja-JP" dirty="0" smtClean="0"/>
              <a:t>() </a:t>
            </a:r>
            <a:r>
              <a:rPr lang="ja-JP" altLang="en-US" dirty="0" smtClean="0"/>
              <a:t>に似ている。</a:t>
            </a:r>
            <a:endParaRPr lang="en-US" altLang="ja-JP" dirty="0" smtClean="0"/>
          </a:p>
          <a:p>
            <a:r>
              <a:rPr kumimoji="1" lang="ja-JP" altLang="en-US" dirty="0" smtClean="0"/>
              <a:t>予約あるいはコミットするアドレスは「割り当て粒度 </a:t>
            </a:r>
            <a:r>
              <a:rPr kumimoji="1" lang="en-US" altLang="ja-JP" dirty="0" smtClean="0"/>
              <a:t>(allocation </a:t>
            </a:r>
            <a:r>
              <a:rPr lang="en-US" altLang="ja-JP" dirty="0" smtClean="0"/>
              <a:t>granularity)</a:t>
            </a:r>
            <a:r>
              <a:rPr kumimoji="1" lang="ja-JP" altLang="en-US" dirty="0" smtClean="0"/>
              <a:t>」に丸められる。</a:t>
            </a:r>
            <a:endParaRPr kumimoji="1" lang="en-US" altLang="ja-JP" dirty="0" smtClean="0"/>
          </a:p>
          <a:p>
            <a:pPr lvl="1"/>
            <a:r>
              <a:rPr lang="ja-JP" altLang="en-US" dirty="0" smtClean="0"/>
              <a:t>ページサイズ </a:t>
            </a:r>
            <a:r>
              <a:rPr lang="en-US" altLang="ja-JP" dirty="0" smtClean="0"/>
              <a:t>(=4KiB) </a:t>
            </a:r>
            <a:r>
              <a:rPr lang="ja-JP" altLang="en-US" dirty="0" smtClean="0"/>
              <a:t>ではない。</a:t>
            </a:r>
            <a:endParaRPr kumimoji="1" lang="en-US" altLang="ja-JP" dirty="0" smtClean="0"/>
          </a:p>
          <a:p>
            <a:pPr lvl="1"/>
            <a:r>
              <a:rPr lang="ja-JP" altLang="en-US" dirty="0"/>
              <a:t>少なく</a:t>
            </a:r>
            <a:r>
              <a:rPr lang="ja-JP" altLang="en-US" dirty="0" smtClean="0"/>
              <a:t>とも </a:t>
            </a:r>
            <a:r>
              <a:rPr lang="en-US" altLang="ja-JP" dirty="0" smtClean="0"/>
              <a:t>Windows XP</a:t>
            </a:r>
            <a:r>
              <a:rPr lang="ja-JP" altLang="en-US" dirty="0" smtClean="0"/>
              <a:t>～</a:t>
            </a:r>
            <a:r>
              <a:rPr lang="en-US" altLang="ja-JP" dirty="0" smtClean="0"/>
              <a:t>7 </a:t>
            </a:r>
            <a:r>
              <a:rPr lang="ja-JP" altLang="en-US" dirty="0" smtClean="0"/>
              <a:t>において</a:t>
            </a:r>
            <a:r>
              <a:rPr lang="ja-JP" altLang="en-US" dirty="0"/>
              <a:t>は</a:t>
            </a:r>
            <a:r>
              <a:rPr lang="ja-JP" altLang="en-US" dirty="0" smtClean="0"/>
              <a:t>、</a:t>
            </a:r>
            <a:r>
              <a:rPr lang="en-US" altLang="ja-JP" dirty="0" smtClean="0"/>
              <a:t>Win32 </a:t>
            </a:r>
            <a:r>
              <a:rPr lang="ja-JP" altLang="en-US" dirty="0" err="1" smtClean="0"/>
              <a:t>での</a:t>
            </a:r>
            <a:r>
              <a:rPr lang="ja-JP" altLang="en-US" dirty="0" smtClean="0"/>
              <a:t>割り当て</a:t>
            </a:r>
            <a:r>
              <a:rPr lang="ja-JP" altLang="en-US" dirty="0"/>
              <a:t>粒度</a:t>
            </a:r>
            <a:r>
              <a:rPr lang="ja-JP" altLang="en-US" dirty="0" smtClean="0"/>
              <a:t>は </a:t>
            </a:r>
            <a:r>
              <a:rPr lang="en-US" altLang="ja-JP" dirty="0" smtClean="0"/>
              <a:t>64KiB </a:t>
            </a:r>
            <a:r>
              <a:rPr lang="ja-JP" altLang="en-US" dirty="0" smtClean="0"/>
              <a:t>である。</a:t>
            </a:r>
            <a:endParaRPr kumimoji="1" lang="ja-JP" altLang="en-US" dirty="0"/>
          </a:p>
        </p:txBody>
      </p:sp>
    </p:spTree>
    <p:extLst>
      <p:ext uri="{BB962C8B-B14F-4D97-AF65-F5344CB8AC3E}">
        <p14:creationId xmlns:p14="http://schemas.microsoft.com/office/powerpoint/2010/main" val="357407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AMD </a:t>
            </a:r>
            <a:r>
              <a:rPr kumimoji="1" lang="ja-JP" altLang="en-US" dirty="0" smtClean="0"/>
              <a:t>の </a:t>
            </a:r>
            <a:r>
              <a:rPr kumimoji="1" lang="en-US" altLang="ja-JP" dirty="0" smtClean="0"/>
              <a:t>L1 </a:t>
            </a:r>
            <a:r>
              <a:rPr kumimoji="1" lang="ja-JP" altLang="en-US" dirty="0" smtClean="0"/>
              <a:t>キャッシュ</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長らく 命令</a:t>
            </a:r>
            <a:r>
              <a:rPr kumimoji="1" lang="en-US" altLang="ja-JP" dirty="0" smtClean="0"/>
              <a:t> 64KiB + </a:t>
            </a:r>
            <a:r>
              <a:rPr kumimoji="1" lang="ja-JP" altLang="en-US" dirty="0" smtClean="0"/>
              <a:t>データ</a:t>
            </a:r>
            <a:r>
              <a:rPr kumimoji="1" lang="en-US" altLang="ja-JP" dirty="0" smtClean="0"/>
              <a:t> 64KiB </a:t>
            </a:r>
            <a:r>
              <a:rPr kumimoji="1" lang="ja-JP" altLang="en-US" dirty="0" smtClean="0"/>
              <a:t>の構成</a:t>
            </a:r>
            <a:endParaRPr kumimoji="1" lang="en-US" altLang="ja-JP" dirty="0" smtClean="0"/>
          </a:p>
          <a:p>
            <a:r>
              <a:rPr lang="ja-JP" altLang="en-US" dirty="0" smtClean="0"/>
              <a:t>長らく </a:t>
            </a:r>
            <a:r>
              <a:rPr lang="en-US" altLang="ja-JP" dirty="0" smtClean="0"/>
              <a:t>2-way </a:t>
            </a:r>
            <a:r>
              <a:rPr lang="ja-JP" altLang="en-US" dirty="0" smtClean="0"/>
              <a:t>セットアソシアティブ</a:t>
            </a:r>
            <a:endParaRPr lang="en-US" altLang="ja-JP" dirty="0" smtClean="0"/>
          </a:p>
          <a:p>
            <a:r>
              <a:rPr lang="ja-JP" altLang="en-US" dirty="0" smtClean="0"/>
              <a:t>→ </a:t>
            </a:r>
            <a:r>
              <a:rPr lang="en-US" altLang="ja-JP" dirty="0" smtClean="0"/>
              <a:t>32KiB </a:t>
            </a:r>
            <a:r>
              <a:rPr lang="ja-JP" altLang="en-US" dirty="0" smtClean="0"/>
              <a:t>ごとに同じエントリアドレスになる。</a:t>
            </a:r>
            <a:endParaRPr kumimoji="1" lang="ja-JP" altLang="en-US" dirty="0"/>
          </a:p>
        </p:txBody>
      </p:sp>
    </p:spTree>
    <p:extLst>
      <p:ext uri="{BB962C8B-B14F-4D97-AF65-F5344CB8AC3E}">
        <p14:creationId xmlns:p14="http://schemas.microsoft.com/office/powerpoint/2010/main" val="789350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両方合わせる</a:t>
            </a:r>
            <a:r>
              <a:rPr lang="ja-JP" altLang="en-US" dirty="0" smtClean="0"/>
              <a:t>と</a:t>
            </a:r>
            <a:r>
              <a:rPr lang="en-US" altLang="ja-JP" dirty="0"/>
              <a: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VirtualAlloc</a:t>
            </a:r>
            <a:r>
              <a:rPr kumimoji="1" lang="en-US" altLang="ja-JP" dirty="0" smtClean="0"/>
              <a:t>() </a:t>
            </a:r>
            <a:r>
              <a:rPr kumimoji="1" lang="ja-JP" altLang="en-US" dirty="0" smtClean="0"/>
              <a:t>で割り当てられたバッファは </a:t>
            </a:r>
            <a:r>
              <a:rPr kumimoji="1" lang="en-US" altLang="ja-JP" dirty="0" smtClean="0"/>
              <a:t>64KiB </a:t>
            </a:r>
            <a:r>
              <a:rPr kumimoji="1" lang="ja-JP" altLang="en-US" dirty="0" smtClean="0"/>
              <a:t>境界に整列しているので、各バッファの先頭アドレスは全て同じエントリアドレスを持つ。</a:t>
            </a:r>
            <a:endParaRPr kumimoji="1" lang="en-US" altLang="ja-JP" dirty="0" smtClean="0"/>
          </a:p>
          <a:p>
            <a:r>
              <a:rPr lang="en-US" altLang="ja-JP" dirty="0" smtClean="0"/>
              <a:t>ULRG </a:t>
            </a:r>
            <a:r>
              <a:rPr lang="ja-JP" altLang="en-US" dirty="0" smtClean="0"/>
              <a:t>では </a:t>
            </a:r>
            <a:r>
              <a:rPr lang="en-US" altLang="ja-JP" dirty="0" smtClean="0"/>
              <a:t>g, b, r </a:t>
            </a:r>
            <a:r>
              <a:rPr lang="ja-JP" altLang="en-US" dirty="0" smtClean="0"/>
              <a:t>のポインタが同じ速度で進み「常に」同じエントリアドレスになるため、</a:t>
            </a:r>
            <a:r>
              <a:rPr lang="en-US" altLang="ja-JP" dirty="0" smtClean="0"/>
              <a:t>1 </a:t>
            </a:r>
            <a:r>
              <a:rPr lang="ja-JP" altLang="en-US" dirty="0" smtClean="0"/>
              <a:t>バイトアクセスするたびにキャッシュミスして猛烈に遅くなる。</a:t>
            </a:r>
            <a:endParaRPr kumimoji="1" lang="ja-JP" altLang="en-US" dirty="0"/>
          </a:p>
        </p:txBody>
      </p:sp>
    </p:spTree>
    <p:extLst>
      <p:ext uri="{BB962C8B-B14F-4D97-AF65-F5344CB8AC3E}">
        <p14:creationId xmlns:p14="http://schemas.microsoft.com/office/powerpoint/2010/main" val="3491985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解決方法</a:t>
            </a:r>
            <a:endParaRPr kumimoji="1" lang="ja-JP" altLang="en-US" dirty="0"/>
          </a:p>
        </p:txBody>
      </p:sp>
      <p:sp>
        <p:nvSpPr>
          <p:cNvPr id="3" name="コンテンツ プレースホルダー 2"/>
          <p:cNvSpPr>
            <a:spLocks noGrp="1"/>
          </p:cNvSpPr>
          <p:nvPr>
            <p:ph idx="1"/>
          </p:nvPr>
        </p:nvSpPr>
        <p:spPr/>
        <p:txBody>
          <a:bodyPr>
            <a:noAutofit/>
          </a:bodyPr>
          <a:lstStyle/>
          <a:p>
            <a:r>
              <a:rPr kumimoji="1" lang="ja-JP" altLang="en-US" dirty="0" smtClean="0"/>
              <a:t>ポインタが同じ速度で進むのだから、最初からずらしておけば今度は絶対に同じエントリアドレスにはならない。</a:t>
            </a:r>
            <a:endParaRPr kumimoji="1" lang="en-US" altLang="ja-JP" dirty="0" smtClean="0"/>
          </a:p>
          <a:p>
            <a:r>
              <a:rPr lang="en-US" altLang="ja-JP" dirty="0" smtClean="0"/>
              <a:t>p </a:t>
            </a:r>
            <a:r>
              <a:rPr lang="ja-JP" altLang="en-US" dirty="0" smtClean="0"/>
              <a:t>は </a:t>
            </a:r>
            <a:r>
              <a:rPr lang="en-US" altLang="ja-JP" dirty="0" smtClean="0"/>
              <a:t>3</a:t>
            </a:r>
            <a:r>
              <a:rPr lang="ja-JP" altLang="en-US" dirty="0" smtClean="0"/>
              <a:t> 倍速で進むのでエントリアドレスが重なることがあるが、その時でも同じエントリアドレスを使っているのは </a:t>
            </a:r>
            <a:r>
              <a:rPr lang="en-US" altLang="ja-JP" dirty="0" smtClean="0"/>
              <a:t>2 </a:t>
            </a:r>
            <a:r>
              <a:rPr lang="ja-JP" altLang="en-US" dirty="0" err="1" smtClean="0"/>
              <a:t>つだけなので</a:t>
            </a:r>
            <a:r>
              <a:rPr lang="ja-JP" altLang="en-US" dirty="0" smtClean="0"/>
              <a:t>セーフ。</a:t>
            </a:r>
            <a:endParaRPr lang="en-US" altLang="ja-JP" dirty="0" smtClean="0"/>
          </a:p>
        </p:txBody>
      </p:sp>
    </p:spTree>
    <p:extLst>
      <p:ext uri="{BB962C8B-B14F-4D97-AF65-F5344CB8AC3E}">
        <p14:creationId xmlns:p14="http://schemas.microsoft.com/office/powerpoint/2010/main" val="516174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19256" cy="6322714"/>
          </a:xfrm>
        </p:spPr>
        <p:txBody>
          <a:bodyPr/>
          <a:lstStyle/>
          <a:p>
            <a:r>
              <a:rPr kumimoji="1" lang="en-US" altLang="ja-JP" dirty="0" smtClean="0"/>
              <a:t>Q: </a:t>
            </a:r>
            <a:r>
              <a:rPr kumimoji="1" lang="en-US" altLang="ja-JP" dirty="0" smtClean="0"/>
              <a:t>dis</a:t>
            </a:r>
            <a:r>
              <a:rPr kumimoji="1" lang="ja-JP" altLang="en-US" dirty="0" smtClean="0"/>
              <a:t> </a:t>
            </a:r>
            <a:r>
              <a:rPr kumimoji="1" lang="ja-JP" altLang="en-US" dirty="0" smtClean="0"/>
              <a:t>って</a:t>
            </a:r>
            <a:r>
              <a:rPr kumimoji="1" lang="ja-JP" altLang="en-US" dirty="0" smtClean="0"/>
              <a:t>んの？</a:t>
            </a:r>
            <a:r>
              <a:rPr kumimoji="1" lang="en-US" altLang="ja-JP" dirty="0" smtClean="0"/>
              <a:t/>
            </a:r>
            <a:br>
              <a:rPr kumimoji="1" lang="en-US" altLang="ja-JP" dirty="0" smtClean="0"/>
            </a:br>
            <a:r>
              <a:rPr lang="en-US" altLang="ja-JP" dirty="0" smtClean="0"/>
              <a:t>A: </a:t>
            </a:r>
            <a:r>
              <a:rPr lang="en-US" altLang="ja-JP" dirty="0" err="1" smtClean="0"/>
              <a:t>disasm</a:t>
            </a:r>
            <a:r>
              <a:rPr lang="en-US" altLang="ja-JP" dirty="0" smtClean="0"/>
              <a:t> </a:t>
            </a:r>
            <a:r>
              <a:rPr lang="ja-JP" altLang="en-US" dirty="0" smtClean="0"/>
              <a:t>なら少々</a:t>
            </a:r>
            <a:r>
              <a:rPr lang="en-US" altLang="ja-JP" dirty="0" smtClean="0"/>
              <a:t>…</a:t>
            </a:r>
            <a:endParaRPr kumimoji="1" lang="ja-JP" altLang="en-US" dirty="0"/>
          </a:p>
        </p:txBody>
      </p:sp>
    </p:spTree>
    <p:extLst>
      <p:ext uri="{BB962C8B-B14F-4D97-AF65-F5344CB8AC3E}">
        <p14:creationId xmlns:p14="http://schemas.microsoft.com/office/powerpoint/2010/main" val="2647777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これで解決</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sz="2400" b="1" dirty="0" smtClean="0">
                <a:latin typeface="Courier New" pitchFamily="49" charset="0"/>
                <a:cs typeface="Courier New" pitchFamily="49" charset="0"/>
              </a:rPr>
              <a:t>r = </a:t>
            </a:r>
            <a:r>
              <a:rPr lang="en-US" altLang="ja-JP" sz="2400" b="1" dirty="0" err="1" smtClean="0">
                <a:latin typeface="Courier New" pitchFamily="49" charset="0"/>
                <a:cs typeface="Courier New" pitchFamily="49" charset="0"/>
              </a:rPr>
              <a:t>VirtualAlloc</a:t>
            </a:r>
            <a:r>
              <a:rPr lang="en-US" altLang="ja-JP" sz="2400" b="1" dirty="0" smtClean="0">
                <a:latin typeface="Courier New" pitchFamily="49" charset="0"/>
                <a:cs typeface="Courier New" pitchFamily="49" charset="0"/>
              </a:rPr>
              <a:t>(NULL, width * height,</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MEM_COMMIT|MEM_RESERVE,</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PAGE_READWRITE);</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g = </a:t>
            </a:r>
            <a:r>
              <a:rPr lang="en-US" altLang="ja-JP" sz="2400" b="1" dirty="0" err="1">
                <a:latin typeface="Courier New" pitchFamily="49" charset="0"/>
                <a:cs typeface="Courier New" pitchFamily="49" charset="0"/>
              </a:rPr>
              <a:t>VirtualAlloc</a:t>
            </a:r>
            <a:r>
              <a:rPr lang="en-US" altLang="ja-JP" sz="2400" b="1" dirty="0">
                <a:latin typeface="Courier New" pitchFamily="49" charset="0"/>
                <a:cs typeface="Courier New" pitchFamily="49" charset="0"/>
              </a:rPr>
              <a:t>(NULL, width * </a:t>
            </a:r>
            <a:r>
              <a:rPr lang="en-US" altLang="ja-JP" sz="2400" b="1" dirty="0" smtClean="0">
                <a:latin typeface="Courier New" pitchFamily="49" charset="0"/>
                <a:cs typeface="Courier New" pitchFamily="49" charset="0"/>
              </a:rPr>
              <a:t>height </a:t>
            </a:r>
            <a:r>
              <a:rPr lang="en-US" altLang="ja-JP" sz="2400" b="1" dirty="0" smtClean="0">
                <a:solidFill>
                  <a:srgbClr val="FF0000"/>
                </a:solidFill>
                <a:latin typeface="Courier New" pitchFamily="49" charset="0"/>
                <a:cs typeface="Courier New" pitchFamily="49" charset="0"/>
              </a:rPr>
              <a:t>+ 256</a:t>
            </a:r>
            <a:r>
              <a:rPr lang="en-US" altLang="ja-JP" sz="2400" b="1" dirty="0" smtClean="0">
                <a:latin typeface="Courier New" pitchFamily="49" charset="0"/>
                <a:cs typeface="Courier New" pitchFamily="49" charset="0"/>
              </a:rPr>
              <a:t>,</a:t>
            </a:r>
            <a:r>
              <a:rPr lang="en-US" altLang="ja-JP" sz="2400" b="1" dirty="0">
                <a:latin typeface="Courier New" pitchFamily="49" charset="0"/>
                <a:cs typeface="Courier New" pitchFamily="49" charset="0"/>
              </a:rPr>
              <a:t/>
            </a:r>
            <a:br>
              <a:rPr lang="en-US" altLang="ja-JP" sz="2400" b="1" dirty="0">
                <a:latin typeface="Courier New" pitchFamily="49" charset="0"/>
                <a:cs typeface="Courier New" pitchFamily="49" charset="0"/>
              </a:rPr>
            </a:br>
            <a:r>
              <a:rPr lang="en-US" altLang="ja-JP" sz="2400" b="1" dirty="0">
                <a:latin typeface="Courier New" pitchFamily="49" charset="0"/>
                <a:cs typeface="Courier New" pitchFamily="49" charset="0"/>
              </a:rPr>
              <a:t>	MEM_COMMIT|MEM_RESERVE,</a:t>
            </a:r>
            <a:br>
              <a:rPr lang="en-US" altLang="ja-JP" sz="2400" b="1" dirty="0">
                <a:latin typeface="Courier New" pitchFamily="49" charset="0"/>
                <a:cs typeface="Courier New" pitchFamily="49" charset="0"/>
              </a:rPr>
            </a:br>
            <a:r>
              <a:rPr lang="en-US" altLang="ja-JP" sz="2400" b="1" dirty="0">
                <a:latin typeface="Courier New" pitchFamily="49" charset="0"/>
                <a:cs typeface="Courier New" pitchFamily="49" charset="0"/>
              </a:rPr>
              <a:t>	PAGE_READWRITE</a:t>
            </a:r>
            <a:r>
              <a:rPr lang="en-US" altLang="ja-JP" sz="2400" b="1" dirty="0" smtClean="0">
                <a:latin typeface="Courier New" pitchFamily="49" charset="0"/>
                <a:cs typeface="Courier New" pitchFamily="49" charset="0"/>
              </a:rPr>
              <a:t>)</a:t>
            </a:r>
            <a:r>
              <a:rPr lang="en-US" altLang="ja-JP" sz="2400" b="1" dirty="0" smtClean="0">
                <a:solidFill>
                  <a:srgbClr val="FF0000"/>
                </a:solidFill>
                <a:latin typeface="Courier New" pitchFamily="49" charset="0"/>
                <a:cs typeface="Courier New" pitchFamily="49" charset="0"/>
              </a:rPr>
              <a:t> + 256</a:t>
            </a:r>
            <a:r>
              <a:rPr lang="en-US" altLang="ja-JP" sz="2400" b="1" dirty="0" smtClean="0">
                <a:latin typeface="Courier New" pitchFamily="49" charset="0"/>
                <a:cs typeface="Courier New" pitchFamily="49" charset="0"/>
              </a:rPr>
              <a:t>;</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b = </a:t>
            </a:r>
            <a:r>
              <a:rPr lang="en-US" altLang="ja-JP" sz="2400" b="1" dirty="0" err="1">
                <a:latin typeface="Courier New" pitchFamily="49" charset="0"/>
                <a:cs typeface="Courier New" pitchFamily="49" charset="0"/>
              </a:rPr>
              <a:t>VirtualAlloc</a:t>
            </a:r>
            <a:r>
              <a:rPr lang="en-US" altLang="ja-JP" sz="2400" b="1" dirty="0">
                <a:latin typeface="Courier New" pitchFamily="49" charset="0"/>
                <a:cs typeface="Courier New" pitchFamily="49" charset="0"/>
              </a:rPr>
              <a:t>(NULL, width * </a:t>
            </a:r>
            <a:r>
              <a:rPr lang="en-US" altLang="ja-JP" sz="2400" b="1" dirty="0" smtClean="0">
                <a:latin typeface="Courier New" pitchFamily="49" charset="0"/>
                <a:cs typeface="Courier New" pitchFamily="49" charset="0"/>
              </a:rPr>
              <a:t>height </a:t>
            </a:r>
            <a:r>
              <a:rPr lang="en-US" altLang="ja-JP" sz="2400" b="1" dirty="0" smtClean="0">
                <a:solidFill>
                  <a:srgbClr val="FF0000"/>
                </a:solidFill>
                <a:latin typeface="Courier New" pitchFamily="49" charset="0"/>
                <a:cs typeface="Courier New" pitchFamily="49" charset="0"/>
              </a:rPr>
              <a:t>+ 512</a:t>
            </a:r>
            <a:r>
              <a:rPr lang="en-US" altLang="ja-JP" sz="2400" b="1" dirty="0" smtClean="0">
                <a:latin typeface="Courier New" pitchFamily="49" charset="0"/>
                <a:cs typeface="Courier New" pitchFamily="49" charset="0"/>
              </a:rPr>
              <a:t>,</a:t>
            </a:r>
            <a:r>
              <a:rPr lang="en-US" altLang="ja-JP" sz="2400" b="1" dirty="0">
                <a:latin typeface="Courier New" pitchFamily="49" charset="0"/>
                <a:cs typeface="Courier New" pitchFamily="49" charset="0"/>
              </a:rPr>
              <a:t/>
            </a:r>
            <a:br>
              <a:rPr lang="en-US" altLang="ja-JP" sz="2400" b="1" dirty="0">
                <a:latin typeface="Courier New" pitchFamily="49" charset="0"/>
                <a:cs typeface="Courier New" pitchFamily="49" charset="0"/>
              </a:rPr>
            </a:br>
            <a:r>
              <a:rPr lang="en-US" altLang="ja-JP" sz="2400" b="1" dirty="0">
                <a:latin typeface="Courier New" pitchFamily="49" charset="0"/>
                <a:cs typeface="Courier New" pitchFamily="49" charset="0"/>
              </a:rPr>
              <a:t>	MEM_COMMIT|MEM_RESERVE,</a:t>
            </a:r>
            <a:br>
              <a:rPr lang="en-US" altLang="ja-JP" sz="2400" b="1" dirty="0">
                <a:latin typeface="Courier New" pitchFamily="49" charset="0"/>
                <a:cs typeface="Courier New" pitchFamily="49" charset="0"/>
              </a:rPr>
            </a:br>
            <a:r>
              <a:rPr lang="en-US" altLang="ja-JP" sz="2400" b="1" dirty="0">
                <a:latin typeface="Courier New" pitchFamily="49" charset="0"/>
                <a:cs typeface="Courier New" pitchFamily="49" charset="0"/>
              </a:rPr>
              <a:t>	PAGE_READWRITE</a:t>
            </a:r>
            <a:r>
              <a:rPr lang="en-US" altLang="ja-JP" sz="2400" b="1" dirty="0" smtClean="0">
                <a:latin typeface="Courier New" pitchFamily="49" charset="0"/>
                <a:cs typeface="Courier New" pitchFamily="49" charset="0"/>
              </a:rPr>
              <a:t>)</a:t>
            </a:r>
            <a:r>
              <a:rPr lang="en-US" altLang="ja-JP" sz="2400" b="1" dirty="0" smtClean="0">
                <a:solidFill>
                  <a:srgbClr val="FF0000"/>
                </a:solidFill>
                <a:latin typeface="Courier New" pitchFamily="49" charset="0"/>
                <a:cs typeface="Courier New" pitchFamily="49" charset="0"/>
              </a:rPr>
              <a:t> + 512</a:t>
            </a:r>
            <a:r>
              <a:rPr lang="en-US" altLang="ja-JP" sz="2400" b="1" dirty="0" smtClean="0">
                <a:latin typeface="Courier New" pitchFamily="49" charset="0"/>
                <a:cs typeface="Courier New" pitchFamily="49" charset="0"/>
              </a:rPr>
              <a:t>;</a:t>
            </a:r>
            <a:endParaRPr lang="en-US" altLang="ja-JP" sz="2400" b="1" i="1" dirty="0">
              <a:latin typeface="Courier New" pitchFamily="49" charset="0"/>
              <a:cs typeface="Courier New" pitchFamily="49" charset="0"/>
            </a:endParaRPr>
          </a:p>
          <a:p>
            <a:pPr marL="0" indent="0">
              <a:buNone/>
            </a:pPr>
            <a:r>
              <a:rPr lang="en-US" altLang="ja-JP" sz="2400" b="1" dirty="0" smtClean="0">
                <a:latin typeface="Courier New" pitchFamily="49" charset="0"/>
                <a:cs typeface="Courier New" pitchFamily="49" charset="0"/>
              </a:rPr>
              <a:t>…</a:t>
            </a:r>
          </a:p>
          <a:p>
            <a:pPr marL="0" indent="0">
              <a:buNone/>
            </a:pPr>
            <a:r>
              <a:rPr lang="en-US" altLang="ja-JP" sz="2400" dirty="0" smtClean="0">
                <a:latin typeface="+mn-ea"/>
                <a:cs typeface="Courier New" pitchFamily="49" charset="0"/>
              </a:rPr>
              <a:t>※</a:t>
            </a:r>
            <a:r>
              <a:rPr lang="ja-JP" altLang="en-US" sz="2400" dirty="0" smtClean="0">
                <a:cs typeface="Courier New" pitchFamily="49" charset="0"/>
              </a:rPr>
              <a:t> </a:t>
            </a:r>
            <a:r>
              <a:rPr lang="en-US" altLang="ja-JP" sz="2400" dirty="0" smtClean="0">
                <a:cs typeface="Courier New" pitchFamily="49" charset="0"/>
              </a:rPr>
              <a:t>256 </a:t>
            </a:r>
            <a:r>
              <a:rPr lang="ja-JP" altLang="en-US" sz="2400" dirty="0" smtClean="0">
                <a:latin typeface="+mn-ea"/>
                <a:cs typeface="Courier New" pitchFamily="49" charset="0"/>
              </a:rPr>
              <a:t>でいいかどうかは議論（というか計測）の余地がある。</a:t>
            </a:r>
            <a:endParaRPr lang="en-US" altLang="ja-JP" sz="2400" dirty="0" smtClean="0">
              <a:latin typeface="+mn-ea"/>
              <a:cs typeface="Courier New" pitchFamily="49" charset="0"/>
            </a:endParaRPr>
          </a:p>
        </p:txBody>
      </p:sp>
    </p:spTree>
    <p:extLst>
      <p:ext uri="{BB962C8B-B14F-4D97-AF65-F5344CB8AC3E}">
        <p14:creationId xmlns:p14="http://schemas.microsoft.com/office/powerpoint/2010/main" val="8611546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当時（あまり）考えなかったこと</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L1 </a:t>
            </a:r>
            <a:r>
              <a:rPr kumimoji="1" lang="ja-JP" altLang="en-US" dirty="0" smtClean="0"/>
              <a:t>キャッシュを共有する複数の物理スレッド</a:t>
            </a:r>
            <a:endParaRPr kumimoji="1" lang="en-US" altLang="ja-JP" dirty="0" smtClean="0"/>
          </a:p>
          <a:p>
            <a:pPr lvl="1"/>
            <a:r>
              <a:rPr lang="en-US" altLang="ja-JP" dirty="0" smtClean="0"/>
              <a:t>Intel HT </a:t>
            </a:r>
            <a:r>
              <a:rPr lang="ja-JP" altLang="en-US" dirty="0" smtClean="0"/>
              <a:t>とかのことだが、</a:t>
            </a:r>
            <a:r>
              <a:rPr lang="en-US" altLang="ja-JP" dirty="0" smtClean="0"/>
              <a:t>Intel </a:t>
            </a:r>
            <a:r>
              <a:rPr lang="ja-JP" altLang="en-US" dirty="0" smtClean="0"/>
              <a:t>系だと </a:t>
            </a:r>
            <a:r>
              <a:rPr lang="en-US" altLang="ja-JP" dirty="0" smtClean="0"/>
              <a:t>8-way </a:t>
            </a:r>
            <a:r>
              <a:rPr lang="ja-JP" altLang="en-US" dirty="0" smtClean="0"/>
              <a:t>なので、</a:t>
            </a:r>
            <a:r>
              <a:rPr lang="en-US" altLang="ja-JP" dirty="0" smtClean="0"/>
              <a:t>2 </a:t>
            </a:r>
            <a:r>
              <a:rPr lang="ja-JP" altLang="en-US" dirty="0" smtClean="0"/>
              <a:t>スレッド走っても </a:t>
            </a:r>
            <a:r>
              <a:rPr lang="en-US" altLang="ja-JP" dirty="0" smtClean="0"/>
              <a:t>1 </a:t>
            </a:r>
            <a:r>
              <a:rPr lang="ja-JP" altLang="en-US" dirty="0" smtClean="0"/>
              <a:t>スレッドあたり </a:t>
            </a:r>
            <a:r>
              <a:rPr lang="en-US" altLang="ja-JP" dirty="0" smtClean="0"/>
              <a:t>4-way </a:t>
            </a:r>
            <a:r>
              <a:rPr lang="ja-JP" altLang="en-US" dirty="0" smtClean="0"/>
              <a:t>で問題なし。</a:t>
            </a:r>
            <a:endParaRPr lang="en-US" altLang="ja-JP" dirty="0" smtClean="0"/>
          </a:p>
          <a:p>
            <a:pPr lvl="1"/>
            <a:r>
              <a:rPr kumimoji="1" lang="en-US" altLang="ja-JP" dirty="0" smtClean="0"/>
              <a:t>AMD Bulldozer </a:t>
            </a:r>
            <a:r>
              <a:rPr lang="ja-JP" altLang="en-US" dirty="0" smtClean="0"/>
              <a:t>の場合、</a:t>
            </a:r>
            <a:r>
              <a:rPr kumimoji="1" lang="en-US" altLang="ja-JP" dirty="0" smtClean="0"/>
              <a:t>L1 </a:t>
            </a:r>
            <a:r>
              <a:rPr kumimoji="1" lang="ja-JP" altLang="en-US" dirty="0" smtClean="0"/>
              <a:t>は </a:t>
            </a:r>
            <a:r>
              <a:rPr kumimoji="1" lang="en-US" altLang="ja-JP" dirty="0" smtClean="0"/>
              <a:t>Bulldozer </a:t>
            </a:r>
            <a:r>
              <a:rPr kumimoji="1" lang="ja-JP" altLang="en-US" dirty="0" smtClean="0"/>
              <a:t>モジュールごとではなくコアごとに持ってるらしいから、半分にはならない？</a:t>
            </a:r>
            <a:endParaRPr kumimoji="1" lang="ja-JP" altLang="en-US" dirty="0"/>
          </a:p>
        </p:txBody>
      </p:sp>
    </p:spTree>
    <p:extLst>
      <p:ext uri="{BB962C8B-B14F-4D97-AF65-F5344CB8AC3E}">
        <p14:creationId xmlns:p14="http://schemas.microsoft.com/office/powerpoint/2010/main" val="16536405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キャッシュの連想度にも（たまには）気を付けましょう。</a:t>
            </a:r>
            <a:endParaRPr kumimoji="1" lang="en-US" altLang="ja-JP" dirty="0" smtClean="0"/>
          </a:p>
          <a:p>
            <a:r>
              <a:rPr lang="ja-JP" altLang="en-US" dirty="0" smtClean="0"/>
              <a:t>でも </a:t>
            </a:r>
            <a:r>
              <a:rPr lang="en-US" altLang="ja-JP" dirty="0" smtClean="0"/>
              <a:t>2-way </a:t>
            </a:r>
            <a:r>
              <a:rPr lang="ja-JP" altLang="en-US" dirty="0" smtClean="0"/>
              <a:t>はひどいと思います。</a:t>
            </a:r>
            <a:endParaRPr lang="en-US" altLang="ja-JP" dirty="0" smtClean="0"/>
          </a:p>
          <a:p>
            <a:pPr lvl="1"/>
            <a:r>
              <a:rPr lang="en-US" altLang="ja-JP" dirty="0" smtClean="0"/>
              <a:t>Intel </a:t>
            </a:r>
            <a:r>
              <a:rPr lang="ja-JP" altLang="en-US" dirty="0" smtClean="0"/>
              <a:t>は </a:t>
            </a:r>
            <a:r>
              <a:rPr lang="en-US" altLang="ja-JP" dirty="0" smtClean="0"/>
              <a:t>8-way </a:t>
            </a:r>
            <a:r>
              <a:rPr lang="ja-JP" altLang="en-US" dirty="0" smtClean="0"/>
              <a:t>なのに。</a:t>
            </a:r>
            <a:endParaRPr kumimoji="1" lang="ja-JP" altLang="en-US" dirty="0"/>
          </a:p>
        </p:txBody>
      </p:sp>
    </p:spTree>
    <p:extLst>
      <p:ext uri="{BB962C8B-B14F-4D97-AF65-F5344CB8AC3E}">
        <p14:creationId xmlns:p14="http://schemas.microsoft.com/office/powerpoint/2010/main" val="9313802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19256" cy="6322714"/>
          </a:xfrm>
        </p:spPr>
        <p:txBody>
          <a:bodyPr/>
          <a:lstStyle/>
          <a:p>
            <a:r>
              <a:rPr kumimoji="1" lang="en-US" altLang="ja-JP" dirty="0" smtClean="0"/>
              <a:t>Q: </a:t>
            </a:r>
            <a:r>
              <a:rPr kumimoji="1" lang="ja-JP" altLang="en-US" dirty="0" smtClean="0"/>
              <a:t>結局 </a:t>
            </a:r>
            <a:r>
              <a:rPr kumimoji="1" lang="en-US" altLang="ja-JP" dirty="0" smtClean="0"/>
              <a:t>x86 </a:t>
            </a:r>
            <a:r>
              <a:rPr kumimoji="1" lang="ja-JP" altLang="en-US" dirty="0" smtClean="0"/>
              <a:t>関係あんの？</a:t>
            </a:r>
            <a:r>
              <a:rPr kumimoji="1" lang="en-US" altLang="ja-JP" dirty="0" smtClean="0"/>
              <a:t/>
            </a:r>
            <a:br>
              <a:rPr kumimoji="1" lang="en-US" altLang="ja-JP" dirty="0" smtClean="0"/>
            </a:br>
            <a:r>
              <a:rPr lang="en-US" altLang="ja-JP" dirty="0" smtClean="0"/>
              <a:t>A: </a:t>
            </a:r>
            <a:r>
              <a:rPr lang="ja-JP" altLang="en-US" dirty="0" smtClean="0"/>
              <a:t>さあ</a:t>
            </a:r>
            <a:r>
              <a:rPr lang="en-US" altLang="ja-JP" dirty="0" smtClean="0"/>
              <a:t>…</a:t>
            </a:r>
            <a:r>
              <a:rPr lang="ja-JP" altLang="en-US" dirty="0" smtClean="0"/>
              <a:t>？</a:t>
            </a:r>
            <a:endParaRPr kumimoji="1" lang="ja-JP" altLang="en-US" dirty="0"/>
          </a:p>
        </p:txBody>
      </p:sp>
    </p:spTree>
    <p:extLst>
      <p:ext uri="{BB962C8B-B14F-4D97-AF65-F5344CB8AC3E}">
        <p14:creationId xmlns:p14="http://schemas.microsoft.com/office/powerpoint/2010/main" val="3285712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自己紹介</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映像可逆圧縮コーデック</a:t>
            </a:r>
            <a:r>
              <a:rPr lang="en-US" altLang="ja-JP" dirty="0"/>
              <a:t/>
            </a:r>
            <a:br>
              <a:rPr lang="en-US" altLang="ja-JP" dirty="0"/>
            </a:br>
            <a:r>
              <a:rPr kumimoji="1" lang="en-US" altLang="ja-JP" dirty="0" err="1" smtClean="0"/>
              <a:t>Ut</a:t>
            </a:r>
            <a:r>
              <a:rPr kumimoji="1" lang="en-US" altLang="ja-JP" dirty="0" smtClean="0"/>
              <a:t> Video Codec Suite </a:t>
            </a:r>
            <a:r>
              <a:rPr kumimoji="1" lang="ja-JP" altLang="en-US" dirty="0" smtClean="0"/>
              <a:t>の作者</a:t>
            </a:r>
            <a:endParaRPr kumimoji="1" lang="en-US" altLang="ja-JP" dirty="0" smtClean="0"/>
          </a:p>
          <a:p>
            <a:pPr marL="400050" lvl="1" indent="0">
              <a:buNone/>
            </a:pPr>
            <a:r>
              <a:rPr lang="en-US" altLang="ja-JP" sz="1800" dirty="0" smtClean="0"/>
              <a:t>※</a:t>
            </a:r>
            <a:r>
              <a:rPr lang="ja-JP" altLang="en-US" sz="1800" dirty="0" smtClean="0"/>
              <a:t> </a:t>
            </a:r>
            <a:r>
              <a:rPr lang="en-US" altLang="ja-JP" sz="1800" dirty="0" smtClean="0"/>
              <a:t>http</a:t>
            </a:r>
            <a:r>
              <a:rPr lang="en-US" altLang="ja-JP" sz="1800" dirty="0"/>
              <a:t>://umezawa.dyndns.info/wordpress/?cat=28</a:t>
            </a:r>
            <a:endParaRPr kumimoji="1" lang="en-US" altLang="ja-JP" dirty="0" smtClean="0"/>
          </a:p>
          <a:p>
            <a:r>
              <a:rPr lang="ja-JP" altLang="en-US" dirty="0" smtClean="0"/>
              <a:t>ある２ちゃん</a:t>
            </a:r>
            <a:r>
              <a:rPr lang="ja-JP" altLang="en-US" dirty="0" err="1" smtClean="0"/>
              <a:t>ねら</a:t>
            </a:r>
            <a:r>
              <a:rPr lang="ja-JP" altLang="en-US" dirty="0" smtClean="0"/>
              <a:t>ー曰く、</a:t>
            </a:r>
            <a:endParaRPr lang="en-US" altLang="ja-JP" dirty="0" smtClean="0"/>
          </a:p>
          <a:p>
            <a:pPr marL="0" indent="0" algn="ctr">
              <a:buNone/>
            </a:pPr>
            <a:r>
              <a:rPr lang="en-US" altLang="ja-JP" sz="4000" dirty="0" err="1" smtClean="0"/>
              <a:t>UtVideo</a:t>
            </a:r>
            <a:r>
              <a:rPr lang="ja-JP" altLang="en-US" sz="4000" dirty="0" smtClean="0"/>
              <a:t>唯一の欠点</a:t>
            </a:r>
            <a:endParaRPr lang="en-US" altLang="ja-JP" sz="4000" dirty="0" smtClean="0"/>
          </a:p>
          <a:p>
            <a:pPr marL="0" indent="0" algn="ctr">
              <a:buNone/>
            </a:pPr>
            <a:r>
              <a:rPr lang="ja-JP" altLang="en-US" sz="4000" dirty="0" smtClean="0"/>
              <a:t>作者が</a:t>
            </a:r>
            <a:r>
              <a:rPr lang="ja-JP" altLang="en-US" sz="4000" dirty="0" smtClean="0">
                <a:solidFill>
                  <a:srgbClr val="FF0000"/>
                </a:solidFill>
              </a:rPr>
              <a:t>ニコ厨</a:t>
            </a:r>
            <a:endParaRPr lang="en-US" altLang="ja-JP" sz="4000" dirty="0" smtClean="0">
              <a:solidFill>
                <a:srgbClr val="FF0000"/>
              </a:solidFill>
            </a:endParaRPr>
          </a:p>
          <a:p>
            <a:pPr marL="0" indent="0" algn="ctr">
              <a:buNone/>
            </a:pPr>
            <a:r>
              <a:rPr lang="en-US" altLang="ja-JP" sz="1800" dirty="0" smtClean="0"/>
              <a:t>※</a:t>
            </a:r>
            <a:r>
              <a:rPr lang="ja-JP" altLang="en-US" sz="1800" dirty="0" smtClean="0"/>
              <a:t> </a:t>
            </a:r>
            <a:r>
              <a:rPr lang="en-US" altLang="ja-JP" sz="1800" dirty="0" smtClean="0"/>
              <a:t>http://pc11.2ch.net/test/read.cgi/avi/1205486331/178</a:t>
            </a:r>
            <a:endParaRPr lang="en-US" altLang="ja-JP" sz="4000" dirty="0" smtClean="0"/>
          </a:p>
          <a:p>
            <a:pPr lvl="1"/>
            <a:r>
              <a:rPr kumimoji="1" lang="ja-JP" altLang="en-US" dirty="0" smtClean="0"/>
              <a:t>まったくツンデレなんだから</a:t>
            </a:r>
            <a:r>
              <a:rPr kumimoji="1" lang="en-US" altLang="ja-JP" dirty="0" smtClean="0"/>
              <a:t>…</a:t>
            </a:r>
            <a:endParaRPr kumimoji="1" lang="ja-JP" altLang="en-US" dirty="0"/>
          </a:p>
        </p:txBody>
      </p:sp>
    </p:spTree>
    <p:extLst>
      <p:ext uri="{BB962C8B-B14F-4D97-AF65-F5344CB8AC3E}">
        <p14:creationId xmlns:p14="http://schemas.microsoft.com/office/powerpoint/2010/main" val="108761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前置き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今回話すことは、</a:t>
            </a:r>
            <a:r>
              <a:rPr lang="ja-JP" altLang="en-US" dirty="0"/>
              <a:t>何人かの人は</a:t>
            </a:r>
            <a:r>
              <a:rPr kumimoji="1" lang="ja-JP" altLang="en-US" dirty="0" smtClean="0"/>
              <a:t>過去の　</a:t>
            </a:r>
            <a:r>
              <a:rPr kumimoji="1" lang="en-US" altLang="ja-JP" dirty="0" smtClean="0"/>
              <a:t>x86/x64</a:t>
            </a:r>
            <a:r>
              <a:rPr kumimoji="1" lang="ja-JP" altLang="en-US" dirty="0" smtClean="0"/>
              <a:t>最適化勉強会で雑談などで既に聞いているはずです。</a:t>
            </a:r>
            <a:endParaRPr kumimoji="1" lang="en-US" altLang="ja-JP" dirty="0" smtClean="0"/>
          </a:p>
          <a:p>
            <a:r>
              <a:rPr lang="en-US" altLang="ja-JP" dirty="0" smtClean="0"/>
              <a:t>blog </a:t>
            </a:r>
            <a:r>
              <a:rPr lang="ja-JP" altLang="en-US" dirty="0" smtClean="0"/>
              <a:t>を検索しても出てきます。</a:t>
            </a:r>
            <a:endParaRPr lang="en-US" altLang="ja-JP" dirty="0" smtClean="0"/>
          </a:p>
          <a:p>
            <a:r>
              <a:rPr kumimoji="1" lang="ja-JP" altLang="en-US" dirty="0"/>
              <a:t>知ってる</a:t>
            </a:r>
            <a:r>
              <a:rPr kumimoji="1" lang="ja-JP" altLang="en-US" dirty="0" smtClean="0"/>
              <a:t>人は寝てていいです。</a:t>
            </a:r>
            <a:endParaRPr kumimoji="1" lang="ja-JP" altLang="en-US" dirty="0"/>
          </a:p>
        </p:txBody>
      </p:sp>
    </p:spTree>
    <p:extLst>
      <p:ext uri="{BB962C8B-B14F-4D97-AF65-F5344CB8AC3E}">
        <p14:creationId xmlns:p14="http://schemas.microsoft.com/office/powerpoint/2010/main" val="3234429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あるユーザの報告</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a:t>
            </a:r>
            <a:r>
              <a:rPr kumimoji="1" lang="en-US" altLang="ja-JP" dirty="0" smtClean="0"/>
              <a:t>AMD</a:t>
            </a:r>
            <a:r>
              <a:rPr kumimoji="1" lang="ja-JP" altLang="en-US" dirty="0" smtClean="0"/>
              <a:t> で </a:t>
            </a:r>
            <a:r>
              <a:rPr kumimoji="1" lang="en-US" altLang="ja-JP" dirty="0" smtClean="0"/>
              <a:t>ULRG</a:t>
            </a:r>
            <a:r>
              <a:rPr kumimoji="1" lang="ja-JP" altLang="en-US" dirty="0" smtClean="0"/>
              <a:t> や </a:t>
            </a:r>
            <a:r>
              <a:rPr kumimoji="1" lang="en-US" altLang="ja-JP" dirty="0" smtClean="0"/>
              <a:t>ULRA</a:t>
            </a:r>
            <a:r>
              <a:rPr kumimoji="1" lang="ja-JP" altLang="en-US" dirty="0" smtClean="0"/>
              <a:t> を使うとエンコードがすごい遅いんだけど」</a:t>
            </a:r>
            <a:endParaRPr kumimoji="1" lang="en-US" altLang="ja-JP" dirty="0" smtClean="0"/>
          </a:p>
          <a:p>
            <a:pPr lvl="1"/>
            <a:r>
              <a:rPr lang="en-US" altLang="ja-JP" dirty="0" smtClean="0"/>
              <a:t>ULRG</a:t>
            </a:r>
            <a:r>
              <a:rPr lang="ja-JP" altLang="en-US" dirty="0" smtClean="0"/>
              <a:t> は内部保持形式が </a:t>
            </a:r>
            <a:r>
              <a:rPr lang="en-US" altLang="ja-JP" dirty="0" smtClean="0"/>
              <a:t>RGB 8bpc </a:t>
            </a:r>
            <a:r>
              <a:rPr lang="ja-JP" altLang="en-US" dirty="0" smtClean="0"/>
              <a:t>のもの。</a:t>
            </a:r>
            <a:r>
              <a:rPr lang="en-US" altLang="ja-JP" dirty="0" smtClean="0"/>
              <a:t/>
            </a:r>
            <a:br>
              <a:rPr lang="en-US" altLang="ja-JP" dirty="0" smtClean="0"/>
            </a:br>
            <a:r>
              <a:rPr lang="en-US" altLang="ja-JP" dirty="0" smtClean="0"/>
              <a:t>ULRA</a:t>
            </a:r>
            <a:r>
              <a:rPr lang="ja-JP" altLang="en-US" dirty="0" smtClean="0"/>
              <a:t> は同じく </a:t>
            </a:r>
            <a:r>
              <a:rPr lang="en-US" altLang="ja-JP" dirty="0" smtClean="0"/>
              <a:t>RGBA 8bpc </a:t>
            </a:r>
            <a:r>
              <a:rPr lang="ja-JP" altLang="en-US" dirty="0" smtClean="0"/>
              <a:t>のもの。</a:t>
            </a:r>
            <a:endParaRPr lang="en-US" altLang="ja-JP" dirty="0" smtClean="0"/>
          </a:p>
          <a:p>
            <a:pPr lvl="1"/>
            <a:r>
              <a:rPr kumimoji="1" lang="en-US" altLang="ja-JP" dirty="0" smtClean="0"/>
              <a:t>ULY2</a:t>
            </a:r>
            <a:r>
              <a:rPr lang="ja-JP" altLang="en-US" dirty="0"/>
              <a:t> </a:t>
            </a:r>
            <a:r>
              <a:rPr lang="en-US" altLang="ja-JP" dirty="0" smtClean="0"/>
              <a:t>(</a:t>
            </a:r>
            <a:r>
              <a:rPr kumimoji="1" lang="en-US" altLang="ja-JP" dirty="0" smtClean="0"/>
              <a:t>YUV422</a:t>
            </a:r>
            <a:r>
              <a:rPr lang="ja-JP" altLang="en-US" dirty="0" smtClean="0"/>
              <a:t> </a:t>
            </a:r>
            <a:r>
              <a:rPr lang="en-US" altLang="ja-JP" dirty="0" smtClean="0"/>
              <a:t>8bpc) </a:t>
            </a:r>
            <a:r>
              <a:rPr kumimoji="1" lang="ja-JP" altLang="en-US" dirty="0" smtClean="0"/>
              <a:t>や</a:t>
            </a:r>
            <a:r>
              <a:rPr kumimoji="1" lang="en-US" altLang="ja-JP" dirty="0" smtClean="0"/>
              <a:t/>
            </a:r>
            <a:br>
              <a:rPr kumimoji="1" lang="en-US" altLang="ja-JP" dirty="0" smtClean="0"/>
            </a:br>
            <a:r>
              <a:rPr kumimoji="1" lang="en-US" altLang="ja-JP" dirty="0" smtClean="0"/>
              <a:t>ULY0 (YUV420 8bpc) </a:t>
            </a:r>
            <a:r>
              <a:rPr kumimoji="1" lang="ja-JP" altLang="en-US" dirty="0" smtClean="0"/>
              <a:t>は遅くないらしい。</a:t>
            </a:r>
            <a:endParaRPr kumimoji="1" lang="en-US" altLang="ja-JP" dirty="0" smtClean="0"/>
          </a:p>
          <a:p>
            <a:r>
              <a:rPr lang="ja-JP" altLang="en-US" dirty="0"/>
              <a:t>デコード</a:t>
            </a:r>
            <a:r>
              <a:rPr lang="ja-JP" altLang="en-US" dirty="0" smtClean="0"/>
              <a:t>はエンコードほどではないが、やっぱり遅いことは遅いらしい。</a:t>
            </a:r>
            <a:endParaRPr kumimoji="1" lang="ja-JP" altLang="en-US" dirty="0"/>
          </a:p>
        </p:txBody>
      </p:sp>
    </p:spTree>
    <p:extLst>
      <p:ext uri="{BB962C8B-B14F-4D97-AF65-F5344CB8AC3E}">
        <p14:creationId xmlns:p14="http://schemas.microsoft.com/office/powerpoint/2010/main" val="1195830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実測</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確かに遅い。</a:t>
            </a:r>
            <a:endParaRPr kumimoji="1" lang="en-US" altLang="ja-JP" dirty="0" smtClean="0"/>
          </a:p>
          <a:p>
            <a:r>
              <a:rPr lang="en-US" altLang="ja-JP" dirty="0" smtClean="0"/>
              <a:t>ULRG </a:t>
            </a:r>
            <a:r>
              <a:rPr lang="ja-JP" altLang="en-US" dirty="0" smtClean="0"/>
              <a:t>は </a:t>
            </a:r>
            <a:r>
              <a:rPr lang="en-US" altLang="ja-JP" dirty="0" smtClean="0"/>
              <a:t>24bpp </a:t>
            </a:r>
            <a:r>
              <a:rPr lang="ja-JP" altLang="en-US" dirty="0" smtClean="0"/>
              <a:t>であり、</a:t>
            </a:r>
            <a:r>
              <a:rPr lang="en-US" altLang="ja-JP" dirty="0" smtClean="0"/>
              <a:t>16bpp </a:t>
            </a:r>
            <a:r>
              <a:rPr lang="ja-JP" altLang="en-US" dirty="0"/>
              <a:t>である</a:t>
            </a:r>
            <a:r>
              <a:rPr lang="ja-JP" altLang="en-US" dirty="0" smtClean="0"/>
              <a:t> </a:t>
            </a:r>
            <a:r>
              <a:rPr lang="en-US" altLang="ja-JP" dirty="0" smtClean="0"/>
              <a:t>ULY2 </a:t>
            </a:r>
            <a:r>
              <a:rPr lang="ja-JP" altLang="en-US" dirty="0" smtClean="0"/>
              <a:t>と比較して同じ画像サイズの時 </a:t>
            </a:r>
            <a:r>
              <a:rPr lang="en-US" altLang="ja-JP" dirty="0" smtClean="0"/>
              <a:t>1.5</a:t>
            </a:r>
            <a:r>
              <a:rPr lang="ja-JP" altLang="en-US" dirty="0" smtClean="0"/>
              <a:t> 倍ぐらい遅いことが期待されるが、エンコードの場合は</a:t>
            </a:r>
            <a:r>
              <a:rPr lang="ja-JP" altLang="en-US" dirty="0"/>
              <a:t>期待されるより</a:t>
            </a:r>
            <a:r>
              <a:rPr lang="en-US" altLang="ja-JP" dirty="0"/>
              <a:t>3</a:t>
            </a:r>
            <a:r>
              <a:rPr lang="ja-JP" altLang="en-US" dirty="0"/>
              <a:t>倍ぐらい遅い</a:t>
            </a:r>
            <a:r>
              <a:rPr lang="ja-JP" altLang="en-US" dirty="0" smtClean="0"/>
              <a:t>。</a:t>
            </a:r>
            <a:endParaRPr lang="en-US" altLang="ja-JP" dirty="0" smtClean="0"/>
          </a:p>
          <a:p>
            <a:pPr marL="0" indent="0" algn="ctr">
              <a:buNone/>
            </a:pPr>
            <a:r>
              <a:rPr kumimoji="1" lang="en-US" altLang="ja-JP" sz="4000" dirty="0" smtClean="0"/>
              <a:t/>
            </a:r>
            <a:br>
              <a:rPr kumimoji="1" lang="en-US" altLang="ja-JP" sz="4000" dirty="0" smtClean="0"/>
            </a:br>
            <a:r>
              <a:rPr kumimoji="1" lang="ja-JP" altLang="en-US" sz="4400" dirty="0" smtClean="0"/>
              <a:t>明らか</a:t>
            </a:r>
            <a:r>
              <a:rPr kumimoji="1" lang="ja-JP" altLang="en-US" sz="4400" dirty="0"/>
              <a:t>に何かおかしい</a:t>
            </a:r>
          </a:p>
        </p:txBody>
      </p:sp>
    </p:spTree>
    <p:extLst>
      <p:ext uri="{BB962C8B-B14F-4D97-AF65-F5344CB8AC3E}">
        <p14:creationId xmlns:p14="http://schemas.microsoft.com/office/powerpoint/2010/main" val="2936857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エンコーダの実装</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以下の順序で処理する。</a:t>
            </a:r>
            <a:endParaRPr kumimoji="1" lang="en-US" altLang="ja-JP" dirty="0" smtClean="0"/>
          </a:p>
          <a:p>
            <a:pPr lvl="1"/>
            <a:r>
              <a:rPr kumimoji="1" lang="en-US" altLang="ja-JP" dirty="0" smtClean="0"/>
              <a:t>Packed </a:t>
            </a:r>
            <a:r>
              <a:rPr kumimoji="1" lang="ja-JP" altLang="en-US" dirty="0" smtClean="0"/>
              <a:t>→ </a:t>
            </a:r>
            <a:r>
              <a:rPr kumimoji="1" lang="en-US" altLang="ja-JP" dirty="0" smtClean="0"/>
              <a:t>Planar </a:t>
            </a:r>
            <a:r>
              <a:rPr kumimoji="1" lang="ja-JP" altLang="en-US" dirty="0" smtClean="0"/>
              <a:t>変換</a:t>
            </a:r>
            <a:endParaRPr kumimoji="1" lang="en-US" altLang="ja-JP" dirty="0" smtClean="0"/>
          </a:p>
          <a:p>
            <a:pPr lvl="1"/>
            <a:r>
              <a:rPr lang="ja-JP" altLang="en-US" dirty="0"/>
              <a:t>フレーム内</a:t>
            </a:r>
            <a:r>
              <a:rPr lang="ja-JP" altLang="en-US" dirty="0" smtClean="0"/>
              <a:t>予測</a:t>
            </a:r>
            <a:endParaRPr lang="en-US" altLang="ja-JP" dirty="0" smtClean="0"/>
          </a:p>
          <a:p>
            <a:pPr lvl="1"/>
            <a:r>
              <a:rPr kumimoji="1" lang="ja-JP" altLang="en-US" dirty="0"/>
              <a:t>ハフマン</a:t>
            </a:r>
            <a:r>
              <a:rPr kumimoji="1" lang="ja-JP" altLang="en-US" dirty="0" smtClean="0"/>
              <a:t>符号化</a:t>
            </a:r>
            <a:endParaRPr kumimoji="1" lang="en-US" altLang="ja-JP" dirty="0" smtClean="0"/>
          </a:p>
          <a:p>
            <a:r>
              <a:rPr lang="ja-JP" altLang="en-US" dirty="0"/>
              <a:t>フレーム内予測とハフマン符号化</a:t>
            </a:r>
            <a:r>
              <a:rPr lang="ja-JP" altLang="en-US" dirty="0" smtClean="0"/>
              <a:t>は種類によらず全く同じ処理なので、</a:t>
            </a:r>
            <a:r>
              <a:rPr lang="en-US" altLang="ja-JP" dirty="0" smtClean="0"/>
              <a:t>Planar </a:t>
            </a:r>
            <a:r>
              <a:rPr lang="ja-JP" altLang="en-US" dirty="0" smtClean="0"/>
              <a:t>変換に問題がありそう。</a:t>
            </a:r>
            <a:endParaRPr lang="en-US" altLang="ja-JP" dirty="0" smtClean="0"/>
          </a:p>
          <a:p>
            <a:pPr lvl="1"/>
            <a:r>
              <a:rPr kumimoji="1" lang="ja-JP" altLang="en-US" dirty="0" smtClean="0"/>
              <a:t>本来は全体の </a:t>
            </a:r>
            <a:r>
              <a:rPr kumimoji="1" lang="en-US" altLang="ja-JP" dirty="0" smtClean="0"/>
              <a:t>1 </a:t>
            </a:r>
            <a:r>
              <a:rPr kumimoji="1" lang="ja-JP" altLang="en-US" dirty="0" smtClean="0"/>
              <a:t>割ぐらいの時間なんだけど</a:t>
            </a:r>
            <a:r>
              <a:rPr kumimoji="1" lang="en-US" altLang="ja-JP" dirty="0" smtClean="0"/>
              <a:t>…</a:t>
            </a:r>
            <a:endParaRPr kumimoji="1" lang="ja-JP" altLang="en-US" dirty="0"/>
          </a:p>
        </p:txBody>
      </p:sp>
    </p:spTree>
    <p:extLst>
      <p:ext uri="{BB962C8B-B14F-4D97-AF65-F5344CB8AC3E}">
        <p14:creationId xmlns:p14="http://schemas.microsoft.com/office/powerpoint/2010/main" val="1013224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Planar</a:t>
            </a:r>
            <a:r>
              <a:rPr kumimoji="1" lang="ja-JP" altLang="en-US" dirty="0" smtClean="0"/>
              <a:t> 変換</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sz="2400" b="1" dirty="0" smtClean="0">
                <a:latin typeface="Courier New" pitchFamily="49" charset="0"/>
                <a:cs typeface="Courier New" pitchFamily="49" charset="0"/>
              </a:rPr>
              <a:t>r = </a:t>
            </a:r>
            <a:r>
              <a:rPr lang="en-US" altLang="ja-JP" sz="2400" b="1" dirty="0" err="1" smtClean="0">
                <a:latin typeface="Courier New" pitchFamily="49" charset="0"/>
                <a:cs typeface="Courier New" pitchFamily="49" charset="0"/>
              </a:rPr>
              <a:t>VirtualAlloc</a:t>
            </a:r>
            <a:r>
              <a:rPr lang="en-US" altLang="ja-JP" sz="2400" b="1" dirty="0" smtClean="0">
                <a:latin typeface="Courier New" pitchFamily="49" charset="0"/>
                <a:cs typeface="Courier New" pitchFamily="49" charset="0"/>
              </a:rPr>
              <a:t>(NULL, width * height,</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MEM_COMMIT|MEM_RESERVE,</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PAGE_READWRITE);</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g = </a:t>
            </a:r>
            <a:r>
              <a:rPr lang="en-US" altLang="ja-JP" sz="2400" b="1" i="1" dirty="0" smtClean="0">
                <a:latin typeface="Courier New" pitchFamily="49" charset="0"/>
                <a:cs typeface="Courier New" pitchFamily="49" charset="0"/>
              </a:rPr>
              <a:t>(ditto)</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b = </a:t>
            </a:r>
            <a:r>
              <a:rPr lang="en-US" altLang="ja-JP" sz="2400" b="1" i="1" dirty="0" smtClean="0">
                <a:latin typeface="Courier New" pitchFamily="49" charset="0"/>
                <a:cs typeface="Courier New" pitchFamily="49" charset="0"/>
              </a:rPr>
              <a:t>(ditto)</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for (p = </a:t>
            </a:r>
            <a:r>
              <a:rPr lang="en-US" altLang="ja-JP" sz="2400" b="1" dirty="0" err="1" smtClean="0">
                <a:latin typeface="Courier New" pitchFamily="49" charset="0"/>
                <a:cs typeface="Courier New" pitchFamily="49" charset="0"/>
              </a:rPr>
              <a:t>srcbegin</a:t>
            </a:r>
            <a:r>
              <a:rPr lang="en-US" altLang="ja-JP" sz="2400" b="1" dirty="0" smtClean="0">
                <a:latin typeface="Courier New" pitchFamily="49" charset="0"/>
                <a:cs typeface="Courier New" pitchFamily="49" charset="0"/>
              </a:rPr>
              <a:t>; p &lt; </a:t>
            </a:r>
            <a:r>
              <a:rPr lang="en-US" altLang="ja-JP" sz="2400" b="1" dirty="0" err="1" smtClean="0">
                <a:latin typeface="Courier New" pitchFamily="49" charset="0"/>
                <a:cs typeface="Courier New" pitchFamily="49" charset="0"/>
              </a:rPr>
              <a:t>srcend</a:t>
            </a:r>
            <a:r>
              <a:rPr lang="en-US" altLang="ja-JP" sz="2400" b="1" dirty="0" smtClean="0">
                <a:latin typeface="Courier New" pitchFamily="49" charset="0"/>
                <a:cs typeface="Courier New" pitchFamily="49" charset="0"/>
              </a:rPr>
              <a:t>; p += 3)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*(g++) = p[1];</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*(b++) = p[0] - p[1] + 0x80;</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*(r++) = p[2] - p[1] + 0x80;</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a:t>
            </a:r>
          </a:p>
        </p:txBody>
      </p:sp>
    </p:spTree>
    <p:extLst>
      <p:ext uri="{BB962C8B-B14F-4D97-AF65-F5344CB8AC3E}">
        <p14:creationId xmlns:p14="http://schemas.microsoft.com/office/powerpoint/2010/main" val="997170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ちょっと変えてみる</a:t>
            </a:r>
            <a:r>
              <a:rPr lang="en-US" altLang="ja-JP" dirty="0" smtClean="0"/>
              <a:t>…</a:t>
            </a:r>
            <a:r>
              <a:rPr lang="ja-JP" altLang="en-US" dirty="0" smtClean="0"/>
              <a:t>速度変わらず</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sz="2400" b="1" dirty="0" smtClean="0">
                <a:latin typeface="Courier New" pitchFamily="49" charset="0"/>
                <a:cs typeface="Courier New" pitchFamily="49" charset="0"/>
              </a:rPr>
              <a:t>r = </a:t>
            </a:r>
            <a:r>
              <a:rPr lang="en-US" altLang="ja-JP" sz="2400" b="1" dirty="0" err="1" smtClean="0">
                <a:latin typeface="Courier New" pitchFamily="49" charset="0"/>
                <a:cs typeface="Courier New" pitchFamily="49" charset="0"/>
              </a:rPr>
              <a:t>VirtualAlloc</a:t>
            </a:r>
            <a:r>
              <a:rPr lang="en-US" altLang="ja-JP" sz="2400" b="1" dirty="0" smtClean="0">
                <a:latin typeface="Courier New" pitchFamily="49" charset="0"/>
                <a:cs typeface="Courier New" pitchFamily="49" charset="0"/>
              </a:rPr>
              <a:t>(NULL, width * height,</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MEM_COMMIT|MEM_RESERVE,</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PAGE_READWRITE);</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g = </a:t>
            </a:r>
            <a:r>
              <a:rPr lang="en-US" altLang="ja-JP" sz="2400" b="1" i="1" dirty="0" smtClean="0">
                <a:latin typeface="Courier New" pitchFamily="49" charset="0"/>
                <a:cs typeface="Courier New" pitchFamily="49" charset="0"/>
              </a:rPr>
              <a:t>(ditto)</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b = </a:t>
            </a:r>
            <a:r>
              <a:rPr lang="en-US" altLang="ja-JP" sz="2400" b="1" i="1" dirty="0" smtClean="0">
                <a:latin typeface="Courier New" pitchFamily="49" charset="0"/>
                <a:cs typeface="Courier New" pitchFamily="49" charset="0"/>
              </a:rPr>
              <a:t>(ditto)</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for (p = </a:t>
            </a:r>
            <a:r>
              <a:rPr lang="en-US" altLang="ja-JP" sz="2400" b="1" dirty="0" err="1" smtClean="0">
                <a:latin typeface="Courier New" pitchFamily="49" charset="0"/>
                <a:cs typeface="Courier New" pitchFamily="49" charset="0"/>
              </a:rPr>
              <a:t>srcbegin</a:t>
            </a:r>
            <a:r>
              <a:rPr lang="en-US" altLang="ja-JP" sz="2400" b="1" dirty="0" smtClean="0">
                <a:latin typeface="Courier New" pitchFamily="49" charset="0"/>
                <a:cs typeface="Courier New" pitchFamily="49" charset="0"/>
              </a:rPr>
              <a:t>; p &lt; </a:t>
            </a:r>
            <a:r>
              <a:rPr lang="en-US" altLang="ja-JP" sz="2400" b="1" dirty="0" err="1" smtClean="0">
                <a:latin typeface="Courier New" pitchFamily="49" charset="0"/>
                <a:cs typeface="Courier New" pitchFamily="49" charset="0"/>
              </a:rPr>
              <a:t>srcend</a:t>
            </a:r>
            <a:r>
              <a:rPr lang="en-US" altLang="ja-JP" sz="2400" b="1" dirty="0" smtClean="0">
                <a:latin typeface="Courier New" pitchFamily="49" charset="0"/>
                <a:cs typeface="Courier New" pitchFamily="49" charset="0"/>
              </a:rPr>
              <a:t>; p += 3)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*(g++) = p[1];</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*(b++) = p[0] - p[1];</a:t>
            </a:r>
            <a:r>
              <a:rPr lang="en-US" altLang="ja-JP" sz="2400" b="1" dirty="0" smtClean="0">
                <a:solidFill>
                  <a:srgbClr val="FF0000"/>
                </a:solidFill>
                <a:latin typeface="Courier New" pitchFamily="49" charset="0"/>
                <a:cs typeface="Courier New" pitchFamily="49" charset="0"/>
              </a:rPr>
              <a:t> // + 0x80;</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	*(r++) = p[2] - p[1];</a:t>
            </a:r>
            <a:r>
              <a:rPr lang="en-US" altLang="ja-JP" sz="2400" b="1" dirty="0" smtClean="0">
                <a:solidFill>
                  <a:srgbClr val="FF0000"/>
                </a:solidFill>
                <a:latin typeface="Courier New" pitchFamily="49" charset="0"/>
                <a:cs typeface="Courier New" pitchFamily="49" charset="0"/>
              </a:rPr>
              <a:t> // + 0x80;</a:t>
            </a:r>
            <a:r>
              <a:rPr lang="en-US" altLang="ja-JP" sz="2400" b="1" dirty="0" smtClean="0">
                <a:latin typeface="Courier New" pitchFamily="49" charset="0"/>
                <a:cs typeface="Courier New" pitchFamily="49" charset="0"/>
              </a:rPr>
              <a:t/>
            </a:r>
            <a:br>
              <a:rPr lang="en-US" altLang="ja-JP" sz="2400" b="1" dirty="0" smtClean="0">
                <a:latin typeface="Courier New" pitchFamily="49" charset="0"/>
                <a:cs typeface="Courier New" pitchFamily="49" charset="0"/>
              </a:rPr>
            </a:br>
            <a:r>
              <a:rPr lang="en-US" altLang="ja-JP" sz="2400" b="1" dirty="0" smtClean="0">
                <a:latin typeface="Courier New" pitchFamily="49" charset="0"/>
                <a:cs typeface="Courier New" pitchFamily="49" charset="0"/>
              </a:rPr>
              <a:t>}</a:t>
            </a:r>
          </a:p>
        </p:txBody>
      </p:sp>
    </p:spTree>
    <p:extLst>
      <p:ext uri="{BB962C8B-B14F-4D97-AF65-F5344CB8AC3E}">
        <p14:creationId xmlns:p14="http://schemas.microsoft.com/office/powerpoint/2010/main" val="1440256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745</TotalTime>
  <Words>585</Words>
  <Application>Microsoft Office PowerPoint</Application>
  <PresentationFormat>画面に合わせる (4:3)</PresentationFormat>
  <Paragraphs>75</Paragraphs>
  <Slides>23</Slides>
  <Notes>0</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Office ​​テーマ</vt:lpstr>
      <vt:lpstr>「AMDで使うと遅いんだけど」 x86/x64最適化勉強会 #4 LT</vt:lpstr>
      <vt:lpstr>Q: dis ってんの？ A: disasm なら少々…</vt:lpstr>
      <vt:lpstr>自己紹介</vt:lpstr>
      <vt:lpstr>前置き</vt:lpstr>
      <vt:lpstr>あるユーザの報告</vt:lpstr>
      <vt:lpstr>実測</vt:lpstr>
      <vt:lpstr>エンコーダの実装</vt:lpstr>
      <vt:lpstr>Planar 変換</vt:lpstr>
      <vt:lpstr>ちょっと変えてみる…速度変わらず</vt:lpstr>
      <vt:lpstr>さらに変えてみる…やっぱり遅い</vt:lpstr>
      <vt:lpstr>遅くなくなった！？</vt:lpstr>
      <vt:lpstr>対照群：遅いまま</vt:lpstr>
      <vt:lpstr>ULY2 の場合（遅くない）</vt:lpstr>
      <vt:lpstr>Q: なぜこうなるのでしょう？</vt:lpstr>
      <vt:lpstr>A: store で毎回 L1 キャッシュミス するから</vt:lpstr>
      <vt:lpstr>VirtualAlloc()</vt:lpstr>
      <vt:lpstr>AMD の L1 キャッシュ</vt:lpstr>
      <vt:lpstr>両方合わせると…</vt:lpstr>
      <vt:lpstr>解決方法</vt:lpstr>
      <vt:lpstr>これで解決</vt:lpstr>
      <vt:lpstr>当時（あまり）考えなかったこと</vt:lpstr>
      <vt:lpstr>まとめ？</vt:lpstr>
      <vt:lpstr>Q: 結局 x86 関係あんの？ A: さあ…？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umezawa</dc:creator>
  <cp:lastModifiedBy>umezawa</cp:lastModifiedBy>
  <cp:revision>57</cp:revision>
  <dcterms:created xsi:type="dcterms:W3CDTF">2012-03-31T13:25:12Z</dcterms:created>
  <dcterms:modified xsi:type="dcterms:W3CDTF">2012-06-03T15:49:11Z</dcterms:modified>
</cp:coreProperties>
</file>